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4601" y="1515633"/>
            <a:ext cx="3731415" cy="5562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39" y="634999"/>
            <a:ext cx="8681720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127" y="731205"/>
            <a:ext cx="1998345" cy="427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311" y="2023363"/>
            <a:ext cx="8819515" cy="2494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447" y="866647"/>
            <a:ext cx="83737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3232FF"/>
                </a:solidFill>
                <a:latin typeface="Arial"/>
                <a:cs typeface="Arial"/>
              </a:rPr>
              <a:t>Chapter </a:t>
            </a:r>
            <a:r>
              <a:rPr dirty="0" sz="2800" b="1">
                <a:solidFill>
                  <a:srgbClr val="3232FF"/>
                </a:solidFill>
                <a:latin typeface="Arial"/>
                <a:cs typeface="Arial"/>
              </a:rPr>
              <a:t>27 – </a:t>
            </a:r>
            <a:r>
              <a:rPr dirty="0" u="heavy" sz="28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 Field </a:t>
            </a:r>
            <a:r>
              <a:rPr dirty="0" u="heavy" sz="28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8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</a:t>
            </a:r>
            <a:r>
              <a:rPr dirty="0" u="heavy" sz="2800" spc="3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Forces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7647" y="1750567"/>
            <a:ext cx="6286500" cy="3837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95"/>
              </a:spcBef>
              <a:buChar char="-"/>
              <a:tabLst>
                <a:tab pos="183515" algn="l"/>
              </a:tabLst>
            </a:pPr>
            <a:r>
              <a:rPr dirty="0" sz="2200" spc="-5">
                <a:latin typeface="Arial"/>
                <a:cs typeface="Arial"/>
              </a:rPr>
              <a:t>Magnetism</a:t>
            </a:r>
            <a:endParaRPr sz="2200">
              <a:latin typeface="Arial"/>
              <a:cs typeface="Arial"/>
            </a:endParaRPr>
          </a:p>
          <a:p>
            <a:pPr marL="193675" indent="-172720">
              <a:lnSpc>
                <a:spcPct val="100000"/>
              </a:lnSpc>
              <a:spcBef>
                <a:spcPts val="1930"/>
              </a:spcBef>
              <a:buChar char="-"/>
              <a:tabLst>
                <a:tab pos="194310" algn="l"/>
              </a:tabLst>
            </a:pPr>
            <a:r>
              <a:rPr dirty="0" sz="2200" spc="-5">
                <a:latin typeface="Arial"/>
                <a:cs typeface="Arial"/>
              </a:rPr>
              <a:t>Magnetic Field</a:t>
            </a:r>
            <a:endParaRPr sz="2200">
              <a:latin typeface="Arial"/>
              <a:cs typeface="Arial"/>
            </a:endParaRPr>
          </a:p>
          <a:p>
            <a:pPr marL="193675" indent="-172720">
              <a:lnSpc>
                <a:spcPct val="100000"/>
              </a:lnSpc>
              <a:spcBef>
                <a:spcPts val="1920"/>
              </a:spcBef>
              <a:buChar char="-"/>
              <a:tabLst>
                <a:tab pos="194310" algn="l"/>
              </a:tabLst>
            </a:pPr>
            <a:r>
              <a:rPr dirty="0" sz="2200" spc="-5">
                <a:latin typeface="Arial"/>
                <a:cs typeface="Arial"/>
              </a:rPr>
              <a:t>Magnetic Field Lines and Magnetic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Flux</a:t>
            </a:r>
            <a:endParaRPr sz="2200">
              <a:latin typeface="Arial"/>
              <a:cs typeface="Arial"/>
            </a:endParaRPr>
          </a:p>
          <a:p>
            <a:pPr marL="193675" indent="-172720">
              <a:lnSpc>
                <a:spcPct val="100000"/>
              </a:lnSpc>
              <a:spcBef>
                <a:spcPts val="1920"/>
              </a:spcBef>
              <a:buChar char="-"/>
              <a:tabLst>
                <a:tab pos="194310" algn="l"/>
              </a:tabLst>
            </a:pPr>
            <a:r>
              <a:rPr dirty="0" sz="2200" spc="-5">
                <a:latin typeface="Arial"/>
                <a:cs typeface="Arial"/>
              </a:rPr>
              <a:t>Motion </a:t>
            </a:r>
            <a:r>
              <a:rPr dirty="0" sz="2200">
                <a:latin typeface="Arial"/>
                <a:cs typeface="Arial"/>
              </a:rPr>
              <a:t>of </a:t>
            </a:r>
            <a:r>
              <a:rPr dirty="0" sz="2200" spc="-5">
                <a:latin typeface="Arial"/>
                <a:cs typeface="Arial"/>
              </a:rPr>
              <a:t>Charged Particles in a Magnetic</a:t>
            </a:r>
            <a:r>
              <a:rPr dirty="0" sz="2200" spc="6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Field</a:t>
            </a:r>
            <a:endParaRPr sz="2200">
              <a:latin typeface="Arial"/>
              <a:cs typeface="Arial"/>
            </a:endParaRPr>
          </a:p>
          <a:p>
            <a:pPr marL="192405" indent="-171450">
              <a:lnSpc>
                <a:spcPct val="100000"/>
              </a:lnSpc>
              <a:spcBef>
                <a:spcPts val="1920"/>
              </a:spcBef>
              <a:buChar char="-"/>
              <a:tabLst>
                <a:tab pos="193040" algn="l"/>
              </a:tabLst>
            </a:pPr>
            <a:r>
              <a:rPr dirty="0" sz="2200" spc="-5">
                <a:latin typeface="Arial"/>
                <a:cs typeface="Arial"/>
              </a:rPr>
              <a:t>Applications </a:t>
            </a:r>
            <a:r>
              <a:rPr dirty="0" sz="2200">
                <a:latin typeface="Arial"/>
                <a:cs typeface="Arial"/>
              </a:rPr>
              <a:t>of Motion of </a:t>
            </a:r>
            <a:r>
              <a:rPr dirty="0" sz="2200" spc="-5">
                <a:latin typeface="Arial"/>
                <a:cs typeface="Arial"/>
              </a:rPr>
              <a:t>Charged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Particles</a:t>
            </a:r>
            <a:endParaRPr sz="2200">
              <a:latin typeface="Arial"/>
              <a:cs typeface="Arial"/>
            </a:endParaRPr>
          </a:p>
          <a:p>
            <a:pPr marL="193675" indent="-172720">
              <a:lnSpc>
                <a:spcPct val="100000"/>
              </a:lnSpc>
              <a:spcBef>
                <a:spcPts val="1920"/>
              </a:spcBef>
              <a:buChar char="-"/>
              <a:tabLst>
                <a:tab pos="194310" algn="l"/>
              </a:tabLst>
            </a:pPr>
            <a:r>
              <a:rPr dirty="0" sz="2200" spc="-5">
                <a:latin typeface="Arial"/>
                <a:cs typeface="Arial"/>
              </a:rPr>
              <a:t>Magnetic Force on a Current-Carrying</a:t>
            </a:r>
            <a:r>
              <a:rPr dirty="0" sz="2200" spc="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Conductor</a:t>
            </a:r>
            <a:endParaRPr sz="2200">
              <a:latin typeface="Arial"/>
              <a:cs typeface="Arial"/>
            </a:endParaRPr>
          </a:p>
          <a:p>
            <a:pPr marL="192405" indent="-171450">
              <a:lnSpc>
                <a:spcPct val="100000"/>
              </a:lnSpc>
              <a:spcBef>
                <a:spcPts val="1935"/>
              </a:spcBef>
              <a:buChar char="-"/>
              <a:tabLst>
                <a:tab pos="193040" algn="l"/>
              </a:tabLst>
            </a:pPr>
            <a:r>
              <a:rPr dirty="0" sz="2200">
                <a:latin typeface="Arial"/>
                <a:cs typeface="Arial"/>
              </a:rPr>
              <a:t>Force </a:t>
            </a:r>
            <a:r>
              <a:rPr dirty="0" sz="2200" spc="-5">
                <a:latin typeface="Arial"/>
                <a:cs typeface="Arial"/>
              </a:rPr>
              <a:t>and Torque on a Current</a:t>
            </a:r>
            <a:r>
              <a:rPr dirty="0" sz="2200" spc="5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Loop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39" y="711199"/>
            <a:ext cx="189103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Right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Hand</a:t>
            </a:r>
            <a:r>
              <a:rPr dirty="0" sz="2000" spc="-7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71800" y="762000"/>
            <a:ext cx="4953000" cy="4553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5499" y="5600189"/>
            <a:ext cx="769683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If charged particle moves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region where both, </a:t>
            </a:r>
            <a:r>
              <a:rPr dirty="0" sz="2000" spc="5">
                <a:latin typeface="Arial"/>
                <a:cs typeface="Arial"/>
              </a:rPr>
              <a:t>E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present: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5334" y="6085226"/>
            <a:ext cx="16002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345">
                <a:latin typeface="Arial"/>
                <a:cs typeface="Arial"/>
              </a:rPr>
              <a:t>.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9384" y="6290966"/>
            <a:ext cx="215392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15" i="1">
                <a:latin typeface="Times New Roman"/>
                <a:cs typeface="Times New Roman"/>
              </a:rPr>
              <a:t>F</a:t>
            </a:r>
            <a:r>
              <a:rPr dirty="0" sz="2550" spc="17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</a:t>
            </a:r>
            <a:r>
              <a:rPr dirty="0" sz="2550" spc="-50">
                <a:latin typeface="Times New Roman"/>
                <a:cs typeface="Times New Roman"/>
              </a:rPr>
              <a:t> </a:t>
            </a:r>
            <a:r>
              <a:rPr dirty="0" sz="2550" spc="85" i="1">
                <a:latin typeface="Times New Roman"/>
                <a:cs typeface="Times New Roman"/>
              </a:rPr>
              <a:t>q</a:t>
            </a:r>
            <a:r>
              <a:rPr dirty="0" sz="2550" spc="85">
                <a:latin typeface="Times New Roman"/>
                <a:cs typeface="Times New Roman"/>
              </a:rPr>
              <a:t>(</a:t>
            </a:r>
            <a:r>
              <a:rPr dirty="0" sz="2550" spc="85" i="1">
                <a:latin typeface="Times New Roman"/>
                <a:cs typeface="Times New Roman"/>
              </a:rPr>
              <a:t>E</a:t>
            </a:r>
            <a:r>
              <a:rPr dirty="0" sz="2550" spc="-105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</a:t>
            </a:r>
            <a:r>
              <a:rPr dirty="0" sz="2550" spc="-204">
                <a:latin typeface="Times New Roman"/>
                <a:cs typeface="Times New Roman"/>
              </a:rPr>
              <a:t> </a:t>
            </a:r>
            <a:r>
              <a:rPr dirty="0" sz="2550" spc="10" i="1">
                <a:latin typeface="Times New Roman"/>
                <a:cs typeface="Times New Roman"/>
              </a:rPr>
              <a:t>v</a:t>
            </a:r>
            <a:r>
              <a:rPr dirty="0" sz="2550" spc="-190" i="1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Symbol"/>
                <a:cs typeface="Symbol"/>
              </a:rPr>
              <a:t></a:t>
            </a:r>
            <a:r>
              <a:rPr dirty="0" sz="2550" spc="-215">
                <a:latin typeface="Times New Roman"/>
                <a:cs typeface="Times New Roman"/>
              </a:rPr>
              <a:t> </a:t>
            </a:r>
            <a:r>
              <a:rPr dirty="0" sz="2550" spc="50" i="1">
                <a:latin typeface="Times New Roman"/>
                <a:cs typeface="Times New Roman"/>
              </a:rPr>
              <a:t>B</a:t>
            </a:r>
            <a:r>
              <a:rPr dirty="0" sz="2550" spc="5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800" y="6252971"/>
            <a:ext cx="2286000" cy="609600"/>
          </a:xfrm>
          <a:custGeom>
            <a:avLst/>
            <a:gdLst/>
            <a:ahLst/>
            <a:cxnLst/>
            <a:rect l="l" t="t" r="r" b="b"/>
            <a:pathLst>
              <a:path w="2286000" h="609600">
                <a:moveTo>
                  <a:pt x="0" y="0"/>
                </a:moveTo>
                <a:lnTo>
                  <a:pt x="0" y="609599"/>
                </a:lnTo>
                <a:lnTo>
                  <a:pt x="2285999" y="609599"/>
                </a:lnTo>
                <a:lnTo>
                  <a:pt x="22859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793" y="2743200"/>
            <a:ext cx="7304764" cy="3724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39" y="673099"/>
            <a:ext cx="517652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Measuring Magnetic Fields with Test</a:t>
            </a:r>
            <a:r>
              <a:rPr dirty="0" sz="2000" spc="-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Charges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39" y="967841"/>
            <a:ext cx="8649335" cy="1598295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Ex: </a:t>
            </a:r>
            <a:r>
              <a:rPr dirty="0" sz="2000" spc="-5">
                <a:latin typeface="Arial"/>
                <a:cs typeface="Arial"/>
              </a:rPr>
              <a:t>electron beam </a:t>
            </a:r>
            <a:r>
              <a:rPr dirty="0" sz="2000">
                <a:latin typeface="Arial"/>
                <a:cs typeface="Arial"/>
              </a:rPr>
              <a:t>in a </a:t>
            </a:r>
            <a:r>
              <a:rPr dirty="0" sz="2000" spc="-5">
                <a:latin typeface="Arial"/>
                <a:cs typeface="Arial"/>
              </a:rPr>
              <a:t>cathode X-ray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tube.</a:t>
            </a:r>
            <a:endParaRPr sz="200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  <a:spcBef>
                <a:spcPts val="139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In general, if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magnetic field </a:t>
            </a:r>
            <a:r>
              <a:rPr dirty="0" sz="2000">
                <a:latin typeface="Arial"/>
                <a:cs typeface="Arial"/>
              </a:rPr>
              <a:t>(B) is </a:t>
            </a:r>
            <a:r>
              <a:rPr dirty="0" sz="2000" spc="-5">
                <a:latin typeface="Arial"/>
                <a:cs typeface="Arial"/>
              </a:rPr>
              <a:t>present, the electron beam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deflected.</a:t>
            </a:r>
            <a:endParaRPr sz="2000">
              <a:latin typeface="Arial"/>
              <a:cs typeface="Arial"/>
            </a:endParaRPr>
          </a:p>
          <a:p>
            <a:pPr marL="204470" marR="909319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However this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not </a:t>
            </a:r>
            <a:r>
              <a:rPr dirty="0" sz="2000" spc="-10">
                <a:latin typeface="Arial"/>
                <a:cs typeface="Arial"/>
              </a:rPr>
              <a:t>true </a:t>
            </a:r>
            <a:r>
              <a:rPr dirty="0" sz="2000" spc="-5">
                <a:latin typeface="Arial"/>
                <a:cs typeface="Arial"/>
              </a:rPr>
              <a:t>if the beam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10">
                <a:latin typeface="Arial"/>
                <a:cs typeface="Arial"/>
              </a:rPr>
              <a:t>//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(φ = 0, </a:t>
            </a:r>
            <a:r>
              <a:rPr dirty="0" sz="2000" spc="5">
                <a:latin typeface="Arial"/>
                <a:cs typeface="Arial"/>
              </a:rPr>
              <a:t>π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F=0 </a:t>
            </a:r>
            <a:r>
              <a:rPr dirty="0" sz="2000" spc="-610">
                <a:latin typeface="Wingdings"/>
                <a:cs typeface="Wingdings"/>
              </a:rPr>
              <a:t>€</a:t>
            </a:r>
            <a:r>
              <a:rPr dirty="0" sz="2000" spc="-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no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deflection).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6715757"/>
            <a:ext cx="3448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No </a:t>
            </a:r>
            <a:r>
              <a:rPr dirty="0" sz="2000" spc="-5">
                <a:latin typeface="Arial"/>
                <a:cs typeface="Arial"/>
              </a:rPr>
              <a:t>deflection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>
                <a:latin typeface="Arial"/>
                <a:cs typeface="Arial"/>
              </a:rPr>
              <a:t>= 0 </a:t>
            </a:r>
            <a:r>
              <a:rPr dirty="0" sz="2000" spc="1730">
                <a:latin typeface="Wingdings"/>
                <a:cs typeface="Wingdings"/>
              </a:rPr>
              <a:t>€</a:t>
            </a:r>
            <a:r>
              <a:rPr dirty="0" sz="2000" spc="173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v </a:t>
            </a:r>
            <a:r>
              <a:rPr dirty="0" sz="2000" spc="-10">
                <a:latin typeface="Arial"/>
                <a:cs typeface="Arial"/>
              </a:rPr>
              <a:t>//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7308" y="6717792"/>
            <a:ext cx="2286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7000" y="6717792"/>
            <a:ext cx="2286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12692" y="6717792"/>
            <a:ext cx="2286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37477" y="6730997"/>
            <a:ext cx="34220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Deflection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≠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 spc="-785">
                <a:latin typeface="Arial"/>
                <a:cs typeface="Arial"/>
              </a:rPr>
              <a:t>F </a:t>
            </a:r>
            <a:r>
              <a:rPr dirty="0" sz="2000" spc="-5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┴ </a:t>
            </a:r>
            <a:r>
              <a:rPr dirty="0" sz="2000" spc="-5">
                <a:latin typeface="Arial"/>
                <a:cs typeface="Arial"/>
              </a:rPr>
              <a:t>v,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43700" y="6731508"/>
            <a:ext cx="2286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96200" y="6731508"/>
            <a:ext cx="2286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53400" y="6731508"/>
            <a:ext cx="2286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46008" y="6731508"/>
            <a:ext cx="2286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98737" y="3789678"/>
            <a:ext cx="1665605" cy="1124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1800" spc="-5">
                <a:latin typeface="Arial"/>
                <a:cs typeface="Arial"/>
              </a:rPr>
              <a:t>Electron q&lt; </a:t>
            </a:r>
            <a:r>
              <a:rPr dirty="0" sz="1800">
                <a:latin typeface="Arial"/>
                <a:cs typeface="Arial"/>
              </a:rPr>
              <a:t>0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0">
                <a:latin typeface="Wingdings"/>
                <a:cs typeface="Wingdings"/>
              </a:rPr>
              <a:t>€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F </a:t>
            </a:r>
            <a:r>
              <a:rPr dirty="0" sz="1800" spc="-5">
                <a:latin typeface="Arial"/>
                <a:cs typeface="Arial"/>
              </a:rPr>
              <a:t>has contrary  direction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right  </a:t>
            </a:r>
            <a:r>
              <a:rPr dirty="0" sz="1800" spc="-10">
                <a:latin typeface="Arial"/>
                <a:cs typeface="Arial"/>
              </a:rPr>
              <a:t>hand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rule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2555" y="1059179"/>
            <a:ext cx="3534155" cy="2827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0447" y="622807"/>
            <a:ext cx="60979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3.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 Field </a:t>
            </a:r>
            <a:r>
              <a:rPr dirty="0" u="heavy" sz="2400" spc="-1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Lines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and Magnetic</a:t>
            </a:r>
            <a:r>
              <a:rPr dirty="0" u="heavy" sz="2400" spc="1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Flux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469" y="5105400"/>
            <a:ext cx="4097833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18759" y="4657436"/>
            <a:ext cx="3881225" cy="2505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4455" y="1244599"/>
            <a:ext cx="8557895" cy="359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343275">
              <a:lnSpc>
                <a:spcPct val="100000"/>
              </a:lnSpc>
              <a:spcBef>
                <a:spcPts val="10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Magnetic field lines may be traced from </a:t>
            </a:r>
            <a:r>
              <a:rPr dirty="0" sz="2000" spc="5">
                <a:latin typeface="Arial"/>
                <a:cs typeface="Arial"/>
              </a:rPr>
              <a:t>N  </a:t>
            </a:r>
            <a:r>
              <a:rPr dirty="0" sz="2000" spc="-5">
                <a:latin typeface="Arial"/>
                <a:cs typeface="Arial"/>
              </a:rPr>
              <a:t>toward </a:t>
            </a:r>
            <a:r>
              <a:rPr dirty="0" sz="2000" spc="5">
                <a:latin typeface="Arial"/>
                <a:cs typeface="Arial"/>
              </a:rPr>
              <a:t>S </a:t>
            </a:r>
            <a:r>
              <a:rPr dirty="0" sz="2000" spc="-5">
                <a:latin typeface="Arial"/>
                <a:cs typeface="Arial"/>
              </a:rPr>
              <a:t>(analogous to the electric field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lines).</a:t>
            </a:r>
            <a:endParaRPr sz="2000">
              <a:latin typeface="Arial"/>
              <a:cs typeface="Arial"/>
            </a:endParaRPr>
          </a:p>
          <a:p>
            <a:pPr marL="12700" marR="3618229">
              <a:lnSpc>
                <a:spcPct val="100000"/>
              </a:lnSpc>
              <a:spcBef>
                <a:spcPts val="120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At each point they are tangent to magnetic  field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vector.</a:t>
            </a:r>
            <a:endParaRPr sz="2000">
              <a:latin typeface="Arial"/>
              <a:cs typeface="Arial"/>
            </a:endParaRPr>
          </a:p>
          <a:p>
            <a:pPr marL="12700" marR="3414395">
              <a:lnSpc>
                <a:spcPct val="100000"/>
              </a:lnSpc>
              <a:spcBef>
                <a:spcPts val="1200"/>
              </a:spcBef>
              <a:buChar char="-"/>
              <a:tabLst>
                <a:tab pos="167005" algn="l"/>
              </a:tabLst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more densely packed the field lines, the  stronger the field </a:t>
            </a:r>
            <a:r>
              <a:rPr dirty="0" sz="2000">
                <a:latin typeface="Arial"/>
                <a:cs typeface="Arial"/>
              </a:rPr>
              <a:t>at 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point.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120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Field lines never intersect.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1680"/>
              </a:spcBef>
              <a:buChar char="-"/>
              <a:tabLst>
                <a:tab pos="167005" algn="l"/>
              </a:tabLst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field lines point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same direction </a:t>
            </a:r>
            <a:r>
              <a:rPr dirty="0" sz="2000">
                <a:latin typeface="Arial"/>
                <a:cs typeface="Arial"/>
              </a:rPr>
              <a:t>as a </a:t>
            </a:r>
            <a:r>
              <a:rPr dirty="0" sz="2000" spc="-5">
                <a:latin typeface="Arial"/>
                <a:cs typeface="Arial"/>
              </a:rPr>
              <a:t>compass (from 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 spc="-5">
                <a:latin typeface="Arial"/>
                <a:cs typeface="Arial"/>
              </a:rPr>
              <a:t>toward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S).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120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Magnetic field lines are not “lines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force”.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2993" y="1676400"/>
            <a:ext cx="7626095" cy="526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0739" y="634999"/>
            <a:ext cx="831405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Magnetic field lines have </a:t>
            </a:r>
            <a:r>
              <a:rPr dirty="0" sz="2000">
                <a:latin typeface="Arial"/>
                <a:cs typeface="Arial"/>
              </a:rPr>
              <a:t>no </a:t>
            </a:r>
            <a:r>
              <a:rPr dirty="0" sz="2000" spc="-5">
                <a:latin typeface="Arial"/>
                <a:cs typeface="Arial"/>
              </a:rPr>
              <a:t>ends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Arial"/>
                <a:cs typeface="Arial"/>
              </a:rPr>
              <a:t>they </a:t>
            </a:r>
            <a:r>
              <a:rPr dirty="0" sz="2000" spc="-5">
                <a:latin typeface="Arial"/>
                <a:cs typeface="Arial"/>
              </a:rPr>
              <a:t>continue through the </a:t>
            </a:r>
            <a:r>
              <a:rPr dirty="0" sz="2000" spc="-135">
                <a:latin typeface="Arial"/>
                <a:cs typeface="Arial"/>
              </a:rPr>
              <a:t>interior 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9800" y="685800"/>
            <a:ext cx="3200400" cy="2700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39" y="660907"/>
            <a:ext cx="53022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Magnetic Flux 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and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Gauss’s Law </a:t>
            </a:r>
            <a:r>
              <a:rPr dirty="0" sz="2000" spc="-1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dirty="0" sz="2000" spc="-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Magnetism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219200"/>
            <a:ext cx="5257800" cy="609600"/>
          </a:xfrm>
          <a:prstGeom prst="rect"/>
          <a:ln w="253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4465">
              <a:lnSpc>
                <a:spcPts val="3800"/>
              </a:lnSpc>
            </a:pPr>
            <a:r>
              <a:rPr dirty="0" sz="2500" spc="20">
                <a:latin typeface="Symbol"/>
                <a:cs typeface="Symbol"/>
              </a:rPr>
              <a:t></a:t>
            </a:r>
            <a:r>
              <a:rPr dirty="0" sz="2500" spc="-415"/>
              <a:t> </a:t>
            </a:r>
            <a:r>
              <a:rPr dirty="0" baseline="-22988" sz="2175" spc="22" i="1">
                <a:latin typeface="Times New Roman"/>
                <a:cs typeface="Times New Roman"/>
              </a:rPr>
              <a:t>B</a:t>
            </a:r>
            <a:r>
              <a:rPr dirty="0" baseline="-22988" sz="2175" spc="232" i="1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</a:t>
            </a:r>
            <a:r>
              <a:rPr dirty="0" sz="2500" spc="-5"/>
              <a:t> </a:t>
            </a:r>
            <a:r>
              <a:rPr dirty="0" baseline="-13333" sz="5625" spc="15">
                <a:latin typeface="Symbol"/>
                <a:cs typeface="Symbol"/>
              </a:rPr>
              <a:t></a:t>
            </a:r>
            <a:r>
              <a:rPr dirty="0" baseline="-13333" sz="5625" spc="-682"/>
              <a:t> </a:t>
            </a:r>
            <a:r>
              <a:rPr dirty="0" sz="2500" spc="-10" i="1">
                <a:latin typeface="Times New Roman"/>
                <a:cs typeface="Times New Roman"/>
              </a:rPr>
              <a:t>B</a:t>
            </a:r>
            <a:r>
              <a:rPr dirty="0" baseline="-22988" sz="2175" spc="-15">
                <a:latin typeface="Symbol"/>
                <a:cs typeface="Symbol"/>
              </a:rPr>
              <a:t></a:t>
            </a:r>
            <a:r>
              <a:rPr dirty="0" baseline="-22988" sz="2175" spc="-322"/>
              <a:t> </a:t>
            </a:r>
            <a:r>
              <a:rPr dirty="0" sz="2500" spc="20" i="1">
                <a:latin typeface="Times New Roman"/>
                <a:cs typeface="Times New Roman"/>
              </a:rPr>
              <a:t>dA</a:t>
            </a:r>
            <a:r>
              <a:rPr dirty="0" sz="2500" spc="-120" i="1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</a:t>
            </a:r>
            <a:r>
              <a:rPr dirty="0" sz="2500" spc="-5"/>
              <a:t> </a:t>
            </a:r>
            <a:r>
              <a:rPr dirty="0" baseline="-13333" sz="5625" spc="15">
                <a:latin typeface="Symbol"/>
                <a:cs typeface="Symbol"/>
              </a:rPr>
              <a:t></a:t>
            </a:r>
            <a:r>
              <a:rPr dirty="0" baseline="-13333" sz="5625" spc="-682"/>
              <a:t> </a:t>
            </a:r>
            <a:r>
              <a:rPr dirty="0" sz="2500" spc="15" i="1">
                <a:latin typeface="Times New Roman"/>
                <a:cs typeface="Times New Roman"/>
              </a:rPr>
              <a:t>B</a:t>
            </a:r>
            <a:r>
              <a:rPr dirty="0" sz="2500" spc="-265" i="1">
                <a:latin typeface="Times New Roman"/>
                <a:cs typeface="Times New Roman"/>
              </a:rPr>
              <a:t> </a:t>
            </a:r>
            <a:r>
              <a:rPr dirty="0" sz="2500" spc="25"/>
              <a:t>cos</a:t>
            </a:r>
            <a:r>
              <a:rPr dirty="0" sz="2650" spc="25" i="1">
                <a:latin typeface="Symbol"/>
                <a:cs typeface="Symbol"/>
              </a:rPr>
              <a:t></a:t>
            </a:r>
            <a:r>
              <a:rPr dirty="0" sz="2650" spc="-180" i="1"/>
              <a:t> </a:t>
            </a:r>
            <a:r>
              <a:rPr dirty="0" sz="2500" spc="5">
                <a:latin typeface="Symbol"/>
                <a:cs typeface="Symbol"/>
              </a:rPr>
              <a:t></a:t>
            </a:r>
            <a:r>
              <a:rPr dirty="0" sz="2500" spc="-310"/>
              <a:t> </a:t>
            </a:r>
            <a:r>
              <a:rPr dirty="0" sz="2500" spc="20" i="1">
                <a:latin typeface="Times New Roman"/>
                <a:cs typeface="Times New Roman"/>
              </a:rPr>
              <a:t>dA</a:t>
            </a:r>
            <a:r>
              <a:rPr dirty="0" sz="2500" spc="-120" i="1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Symbol"/>
                <a:cs typeface="Symbol"/>
              </a:rPr>
              <a:t></a:t>
            </a:r>
            <a:r>
              <a:rPr dirty="0" sz="2500" spc="5"/>
              <a:t> </a:t>
            </a:r>
            <a:r>
              <a:rPr dirty="0" baseline="-13333" sz="5625" spc="15">
                <a:latin typeface="Symbol"/>
                <a:cs typeface="Symbol"/>
              </a:rPr>
              <a:t></a:t>
            </a:r>
            <a:r>
              <a:rPr dirty="0" baseline="-13333" sz="5625" spc="-682"/>
              <a:t> </a:t>
            </a:r>
            <a:r>
              <a:rPr dirty="0" sz="2500" spc="15" i="1">
                <a:latin typeface="Times New Roman"/>
                <a:cs typeface="Times New Roman"/>
              </a:rPr>
              <a:t>B</a:t>
            </a:r>
            <a:r>
              <a:rPr dirty="0" sz="2500" spc="-285" i="1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Symbol"/>
                <a:cs typeface="Symbol"/>
              </a:rPr>
              <a:t></a:t>
            </a:r>
            <a:r>
              <a:rPr dirty="0" sz="2500" spc="-310"/>
              <a:t> </a:t>
            </a:r>
            <a:r>
              <a:rPr dirty="0" sz="2500" spc="20" i="1">
                <a:latin typeface="Times New Roman"/>
                <a:cs typeface="Times New Roman"/>
              </a:rPr>
              <a:t>dA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791" y="2056891"/>
            <a:ext cx="39185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Magnetic flux </a:t>
            </a:r>
            <a:r>
              <a:rPr dirty="0" sz="2000">
                <a:latin typeface="Arial"/>
                <a:cs typeface="Arial"/>
              </a:rPr>
              <a:t>is a </a:t>
            </a:r>
            <a:r>
              <a:rPr dirty="0" sz="2000" spc="-5">
                <a:latin typeface="Arial"/>
                <a:cs typeface="Arial"/>
              </a:rPr>
              <a:t>scalar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quantity.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791" y="2666490"/>
            <a:ext cx="18002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If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uniform: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2727" y="2654808"/>
            <a:ext cx="233172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19400" y="2590800"/>
            <a:ext cx="2743200" cy="53340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260"/>
              </a:spcBef>
            </a:pPr>
            <a:r>
              <a:rPr dirty="0" sz="2300" spc="10">
                <a:latin typeface="Symbol"/>
                <a:cs typeface="Symbol"/>
              </a:rPr>
              <a:t></a:t>
            </a:r>
            <a:r>
              <a:rPr dirty="0" sz="2300" spc="-380">
                <a:latin typeface="Times New Roman"/>
                <a:cs typeface="Times New Roman"/>
              </a:rPr>
              <a:t> </a:t>
            </a:r>
            <a:r>
              <a:rPr dirty="0" baseline="-24691" sz="2025" i="1">
                <a:latin typeface="Times New Roman"/>
                <a:cs typeface="Times New Roman"/>
              </a:rPr>
              <a:t>B</a:t>
            </a:r>
            <a:r>
              <a:rPr dirty="0" baseline="-24691" sz="2025" spc="172" i="1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</a:t>
            </a:r>
            <a:r>
              <a:rPr dirty="0" sz="2300" spc="15">
                <a:latin typeface="Times New Roman"/>
                <a:cs typeface="Times New Roman"/>
              </a:rPr>
              <a:t> </a:t>
            </a:r>
            <a:r>
              <a:rPr dirty="0" sz="2300" spc="-20" i="1">
                <a:latin typeface="Times New Roman"/>
                <a:cs typeface="Times New Roman"/>
              </a:rPr>
              <a:t>B</a:t>
            </a:r>
            <a:r>
              <a:rPr dirty="0" baseline="-24691" sz="2025" spc="-30">
                <a:latin typeface="Symbol"/>
                <a:cs typeface="Symbol"/>
              </a:rPr>
              <a:t></a:t>
            </a:r>
            <a:r>
              <a:rPr dirty="0" baseline="-24691" sz="2025" spc="-30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A</a:t>
            </a:r>
            <a:r>
              <a:rPr dirty="0" sz="2300" spc="-130" i="1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Symbol"/>
                <a:cs typeface="Symbol"/>
              </a:rPr>
              <a:t></a:t>
            </a:r>
            <a:r>
              <a:rPr dirty="0" sz="2300" spc="15">
                <a:latin typeface="Times New Roman"/>
                <a:cs typeface="Times New Roman"/>
              </a:rPr>
              <a:t> </a:t>
            </a:r>
            <a:r>
              <a:rPr dirty="0" sz="2300" spc="10" i="1">
                <a:latin typeface="Times New Roman"/>
                <a:cs typeface="Times New Roman"/>
              </a:rPr>
              <a:t>BA</a:t>
            </a:r>
            <a:r>
              <a:rPr dirty="0" sz="2300" spc="-375" i="1">
                <a:latin typeface="Times New Roman"/>
                <a:cs typeface="Times New Roman"/>
              </a:rPr>
              <a:t> </a:t>
            </a:r>
            <a:r>
              <a:rPr dirty="0" sz="2300" spc="15">
                <a:latin typeface="Times New Roman"/>
                <a:cs typeface="Times New Roman"/>
              </a:rPr>
              <a:t>cos</a:t>
            </a:r>
            <a:r>
              <a:rPr dirty="0" sz="2450" spc="15" i="1">
                <a:latin typeface="Symbol"/>
                <a:cs typeface="Symbol"/>
              </a:rPr>
              <a:t>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61306" y="5754770"/>
            <a:ext cx="109435" cy="124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0300" y="5447378"/>
            <a:ext cx="1985010" cy="541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2250" spc="5">
                <a:latin typeface="Symbol"/>
                <a:cs typeface="Symbol"/>
              </a:rPr>
              <a:t></a:t>
            </a:r>
            <a:r>
              <a:rPr dirty="0" sz="2250" spc="-365">
                <a:latin typeface="Times New Roman"/>
                <a:cs typeface="Times New Roman"/>
              </a:rPr>
              <a:t> </a:t>
            </a:r>
            <a:r>
              <a:rPr dirty="0" baseline="-23504" sz="1950" spc="15" i="1">
                <a:latin typeface="Times New Roman"/>
                <a:cs typeface="Times New Roman"/>
              </a:rPr>
              <a:t>B</a:t>
            </a:r>
            <a:r>
              <a:rPr dirty="0" baseline="-23504" sz="1950" spc="15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-15">
                <a:latin typeface="Times New Roman"/>
                <a:cs typeface="Times New Roman"/>
              </a:rPr>
              <a:t> </a:t>
            </a:r>
            <a:r>
              <a:rPr dirty="0" baseline="-13266" sz="5025" spc="15">
                <a:latin typeface="Symbol"/>
                <a:cs typeface="Symbol"/>
              </a:rPr>
              <a:t></a:t>
            </a:r>
            <a:r>
              <a:rPr dirty="0" baseline="-13266" sz="5025" spc="-637">
                <a:latin typeface="Times New Roman"/>
                <a:cs typeface="Times New Roman"/>
              </a:rPr>
              <a:t> </a:t>
            </a:r>
            <a:r>
              <a:rPr dirty="0" sz="2250" spc="5" i="1">
                <a:latin typeface="Times New Roman"/>
                <a:cs typeface="Times New Roman"/>
              </a:rPr>
              <a:t>B</a:t>
            </a:r>
            <a:r>
              <a:rPr dirty="0" sz="2250" spc="-260" i="1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</a:t>
            </a:r>
            <a:r>
              <a:rPr dirty="0" sz="2250" spc="-29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dA</a:t>
            </a:r>
            <a:r>
              <a:rPr dirty="0" sz="2250" spc="-120" i="1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Symbol"/>
                <a:cs typeface="Symbol"/>
              </a:rPr>
              <a:t></a:t>
            </a:r>
            <a:r>
              <a:rPr dirty="0" sz="2250" spc="-85">
                <a:latin typeface="Times New Roman"/>
                <a:cs typeface="Times New Roman"/>
              </a:rPr>
              <a:t> </a:t>
            </a:r>
            <a:r>
              <a:rPr dirty="0" sz="2250" spc="5">
                <a:latin typeface="Times New Roman"/>
                <a:cs typeface="Times New Roman"/>
              </a:rPr>
              <a:t>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428" y="3391914"/>
            <a:ext cx="8217534" cy="182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  <a:tabLst>
                <a:tab pos="944244" algn="l"/>
              </a:tabLst>
            </a:pP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Units</a:t>
            </a:r>
            <a:r>
              <a:rPr dirty="0" sz="2000" spc="-5">
                <a:latin typeface="Arial"/>
                <a:cs typeface="Arial"/>
              </a:rPr>
              <a:t>:	</a:t>
            </a:r>
            <a:r>
              <a:rPr dirty="0" sz="2000">
                <a:latin typeface="Arial"/>
                <a:cs typeface="Arial"/>
              </a:rPr>
              <a:t>1 </a:t>
            </a:r>
            <a:r>
              <a:rPr dirty="0" sz="2000" spc="-5">
                <a:latin typeface="Arial"/>
                <a:cs typeface="Arial"/>
              </a:rPr>
              <a:t>Weber </a:t>
            </a:r>
            <a:r>
              <a:rPr dirty="0" sz="2000">
                <a:latin typeface="Arial"/>
                <a:cs typeface="Arial"/>
              </a:rPr>
              <a:t>(1 </a:t>
            </a:r>
            <a:r>
              <a:rPr dirty="0" sz="2000" spc="-5">
                <a:latin typeface="Arial"/>
                <a:cs typeface="Arial"/>
              </a:rPr>
              <a:t>Wb </a:t>
            </a:r>
            <a:r>
              <a:rPr dirty="0" sz="2000">
                <a:latin typeface="Arial"/>
                <a:cs typeface="Arial"/>
              </a:rPr>
              <a:t>= 1 </a:t>
            </a:r>
            <a:r>
              <a:rPr dirty="0" sz="2000" spc="5">
                <a:latin typeface="Arial"/>
                <a:cs typeface="Arial"/>
              </a:rPr>
              <a:t>T 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baseline="25641" sz="1950">
                <a:latin typeface="Arial"/>
                <a:cs typeface="Arial"/>
              </a:rPr>
              <a:t>2 </a:t>
            </a:r>
            <a:r>
              <a:rPr dirty="0" sz="2000">
                <a:latin typeface="Arial"/>
                <a:cs typeface="Arial"/>
              </a:rPr>
              <a:t>= 1 </a:t>
            </a:r>
            <a:r>
              <a:rPr dirty="0" sz="2000" spc="5">
                <a:latin typeface="Arial"/>
                <a:cs typeface="Arial"/>
              </a:rPr>
              <a:t>N m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07950" marR="30480" indent="-70485">
              <a:lnSpc>
                <a:spcPct val="100000"/>
              </a:lnSpc>
              <a:tabLst>
                <a:tab pos="3832225" algn="l"/>
              </a:tabLst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Difference with respect to electric flux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the total magnetic flux </a:t>
            </a:r>
            <a:r>
              <a:rPr dirty="0" sz="2000" spc="-470">
                <a:solidFill>
                  <a:srgbClr val="32CC32"/>
                </a:solidFill>
                <a:latin typeface="Arial"/>
                <a:cs typeface="Arial"/>
              </a:rPr>
              <a:t>through 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closed surface is</a:t>
            </a:r>
            <a:r>
              <a:rPr dirty="0" sz="2000" spc="3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always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zero.	</a:t>
            </a:r>
            <a:r>
              <a:rPr dirty="0" sz="2000" spc="-5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because </a:t>
            </a:r>
            <a:r>
              <a:rPr dirty="0" sz="2000" spc="-10">
                <a:latin typeface="Arial"/>
                <a:cs typeface="Arial"/>
              </a:rPr>
              <a:t>there </a:t>
            </a:r>
            <a:r>
              <a:rPr dirty="0" sz="2000">
                <a:latin typeface="Arial"/>
                <a:cs typeface="Arial"/>
              </a:rPr>
              <a:t>is no </a:t>
            </a:r>
            <a:r>
              <a:rPr dirty="0" sz="2000" spc="-5">
                <a:latin typeface="Arial"/>
                <a:cs typeface="Arial"/>
              </a:rPr>
              <a:t>isolated  magnetic charge (“monopole”) that </a:t>
            </a:r>
            <a:r>
              <a:rPr dirty="0" sz="2000">
                <a:latin typeface="Arial"/>
                <a:cs typeface="Arial"/>
              </a:rPr>
              <a:t>can be </a:t>
            </a:r>
            <a:r>
              <a:rPr dirty="0" sz="2000" spc="-5">
                <a:latin typeface="Arial"/>
                <a:cs typeface="Arial"/>
              </a:rPr>
              <a:t>enclosed </a:t>
            </a:r>
            <a:r>
              <a:rPr dirty="0" sz="2000">
                <a:latin typeface="Arial"/>
                <a:cs typeface="Arial"/>
              </a:rPr>
              <a:t>by </a:t>
            </a:r>
            <a:r>
              <a:rPr dirty="0" sz="2000" spc="-5">
                <a:latin typeface="Arial"/>
                <a:cs typeface="Arial"/>
              </a:rPr>
              <a:t>the Gaussian  surface.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00" y="5512307"/>
            <a:ext cx="2133600" cy="533400"/>
          </a:xfrm>
          <a:custGeom>
            <a:avLst/>
            <a:gdLst/>
            <a:ahLst/>
            <a:cxnLst/>
            <a:rect l="l" t="t" r="r" b="b"/>
            <a:pathLst>
              <a:path w="2133600" h="533400">
                <a:moveTo>
                  <a:pt x="0" y="0"/>
                </a:moveTo>
                <a:lnTo>
                  <a:pt x="0" y="533399"/>
                </a:lnTo>
                <a:lnTo>
                  <a:pt x="2133599" y="533399"/>
                </a:lnTo>
                <a:lnTo>
                  <a:pt x="21335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78839" y="6334757"/>
            <a:ext cx="84569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The </a:t>
            </a:r>
            <a:r>
              <a:rPr dirty="0" sz="2000" spc="-5">
                <a:latin typeface="Arial"/>
                <a:cs typeface="Arial"/>
              </a:rPr>
              <a:t>magnetic field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equal to the flux per unit area across </a:t>
            </a:r>
            <a:r>
              <a:rPr dirty="0" sz="2000">
                <a:latin typeface="Arial"/>
                <a:cs typeface="Arial"/>
              </a:rPr>
              <a:t>an </a:t>
            </a:r>
            <a:r>
              <a:rPr dirty="0" sz="2000" spc="-5">
                <a:latin typeface="Arial"/>
                <a:cs typeface="Arial"/>
              </a:rPr>
              <a:t>area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-5">
                <a:latin typeface="Arial"/>
                <a:cs typeface="Arial"/>
              </a:rPr>
              <a:t>right  angles to the magnetic field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flux</a:t>
            </a:r>
            <a:r>
              <a:rPr dirty="0" sz="2000" spc="-6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density.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000" y="5615939"/>
            <a:ext cx="593090" cy="0"/>
          </a:xfrm>
          <a:custGeom>
            <a:avLst/>
            <a:gdLst/>
            <a:ahLst/>
            <a:cxnLst/>
            <a:rect l="l" t="t" r="r" b="b"/>
            <a:pathLst>
              <a:path w="593090" h="0">
                <a:moveTo>
                  <a:pt x="0" y="0"/>
                </a:moveTo>
                <a:lnTo>
                  <a:pt x="592835" y="0"/>
                </a:lnTo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679691" y="5181600"/>
            <a:ext cx="1295400" cy="95250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120"/>
              </a:spcBef>
            </a:pPr>
            <a:r>
              <a:rPr dirty="0" baseline="-34722" sz="3600" i="1">
                <a:latin typeface="Times New Roman"/>
                <a:cs typeface="Times New Roman"/>
              </a:rPr>
              <a:t>B </a:t>
            </a:r>
            <a:r>
              <a:rPr dirty="0" baseline="-34722" sz="3600">
                <a:latin typeface="Symbol"/>
                <a:cs typeface="Symbol"/>
              </a:rPr>
              <a:t></a:t>
            </a:r>
            <a:r>
              <a:rPr dirty="0" baseline="-34722" sz="3600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d</a:t>
            </a:r>
            <a:r>
              <a:rPr dirty="0" sz="2400">
                <a:latin typeface="Symbol"/>
                <a:cs typeface="Symbol"/>
              </a:rPr>
              <a:t></a:t>
            </a:r>
            <a:r>
              <a:rPr dirty="0" sz="2400" spc="-330">
                <a:latin typeface="Times New Roman"/>
                <a:cs typeface="Times New Roman"/>
              </a:rPr>
              <a:t> </a:t>
            </a:r>
            <a:r>
              <a:rPr dirty="0" baseline="-23809" sz="2100" i="1">
                <a:latin typeface="Times New Roman"/>
                <a:cs typeface="Times New Roman"/>
              </a:rPr>
              <a:t>B</a:t>
            </a:r>
            <a:endParaRPr baseline="-23809" sz="2100">
              <a:latin typeface="Times New Roman"/>
              <a:cs typeface="Times New Roman"/>
            </a:endParaRPr>
          </a:p>
          <a:p>
            <a:pPr marL="624205">
              <a:lnSpc>
                <a:spcPct val="100000"/>
              </a:lnSpc>
              <a:spcBef>
                <a:spcPts val="500"/>
              </a:spcBef>
            </a:pPr>
            <a:r>
              <a:rPr dirty="0" sz="2400" spc="-55" i="1">
                <a:latin typeface="Times New Roman"/>
                <a:cs typeface="Times New Roman"/>
              </a:rPr>
              <a:t>dA</a:t>
            </a:r>
            <a:r>
              <a:rPr dirty="0" baseline="-23809" sz="2100" spc="-82">
                <a:latin typeface="Symbol"/>
                <a:cs typeface="Symbol"/>
              </a:rPr>
              <a:t></a:t>
            </a:r>
            <a:endParaRPr baseline="-23809" sz="21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447" y="570991"/>
            <a:ext cx="72167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4.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Motion of Charged Particles </a:t>
            </a:r>
            <a:r>
              <a:rPr dirty="0" u="heavy" sz="24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in a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</a:t>
            </a:r>
            <a:r>
              <a:rPr dirty="0" u="heavy" sz="2400" spc="-3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4479" y="5545835"/>
            <a:ext cx="0" cy="349250"/>
          </a:xfrm>
          <a:custGeom>
            <a:avLst/>
            <a:gdLst/>
            <a:ahLst/>
            <a:cxnLst/>
            <a:rect l="l" t="t" r="r" b="b"/>
            <a:pathLst>
              <a:path w="0" h="349250">
                <a:moveTo>
                  <a:pt x="0" y="0"/>
                </a:moveTo>
                <a:lnTo>
                  <a:pt x="0" y="348995"/>
                </a:lnTo>
              </a:path>
            </a:pathLst>
          </a:custGeom>
          <a:ln w="120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65647" y="5545835"/>
            <a:ext cx="0" cy="349250"/>
          </a:xfrm>
          <a:custGeom>
            <a:avLst/>
            <a:gdLst/>
            <a:ahLst/>
            <a:cxnLst/>
            <a:rect l="l" t="t" r="r" b="b"/>
            <a:pathLst>
              <a:path w="0" h="349250">
                <a:moveTo>
                  <a:pt x="0" y="0"/>
                </a:moveTo>
                <a:lnTo>
                  <a:pt x="0" y="348995"/>
                </a:lnTo>
              </a:path>
            </a:pathLst>
          </a:custGeom>
          <a:ln w="120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5523" y="5492495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 h="0">
                <a:moveTo>
                  <a:pt x="0" y="0"/>
                </a:moveTo>
                <a:lnTo>
                  <a:pt x="466343" y="0"/>
                </a:lnTo>
              </a:path>
            </a:pathLst>
          </a:custGeom>
          <a:ln w="120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00600" y="5167883"/>
            <a:ext cx="1143000" cy="83820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2705">
              <a:lnSpc>
                <a:spcPts val="2150"/>
              </a:lnSpc>
              <a:tabLst>
                <a:tab pos="600075" algn="l"/>
              </a:tabLst>
            </a:pPr>
            <a:r>
              <a:rPr dirty="0" baseline="-35024" sz="3450" spc="-7" i="1">
                <a:latin typeface="Times New Roman"/>
                <a:cs typeface="Times New Roman"/>
              </a:rPr>
              <a:t>R</a:t>
            </a:r>
            <a:r>
              <a:rPr dirty="0" baseline="-35024" sz="3450" spc="-15" i="1">
                <a:latin typeface="Times New Roman"/>
                <a:cs typeface="Times New Roman"/>
              </a:rPr>
              <a:t> </a:t>
            </a:r>
            <a:r>
              <a:rPr dirty="0" baseline="-35024" sz="3450" spc="-7">
                <a:latin typeface="Symbol"/>
                <a:cs typeface="Symbol"/>
              </a:rPr>
              <a:t></a:t>
            </a:r>
            <a:r>
              <a:rPr dirty="0" baseline="-35024" sz="3450" spc="-7">
                <a:latin typeface="Times New Roman"/>
                <a:cs typeface="Times New Roman"/>
              </a:rPr>
              <a:t>	</a:t>
            </a:r>
            <a:r>
              <a:rPr dirty="0" sz="2300" spc="-5" i="1">
                <a:latin typeface="Times New Roman"/>
                <a:cs typeface="Times New Roman"/>
              </a:rPr>
              <a:t>mv</a:t>
            </a:r>
            <a:endParaRPr sz="2300">
              <a:latin typeface="Times New Roman"/>
              <a:cs typeface="Times New Roman"/>
            </a:endParaRPr>
          </a:p>
          <a:p>
            <a:pPr marL="595630">
              <a:lnSpc>
                <a:spcPct val="100000"/>
              </a:lnSpc>
              <a:spcBef>
                <a:spcPts val="480"/>
              </a:spcBef>
            </a:pPr>
            <a:r>
              <a:rPr dirty="0" sz="2300" spc="-5" i="1">
                <a:latin typeface="Times New Roman"/>
                <a:cs typeface="Times New Roman"/>
              </a:rPr>
              <a:t>q</a:t>
            </a:r>
            <a:r>
              <a:rPr dirty="0" sz="2300" spc="-110" i="1">
                <a:latin typeface="Times New Roman"/>
                <a:cs typeface="Times New Roman"/>
              </a:rPr>
              <a:t> </a:t>
            </a:r>
            <a:r>
              <a:rPr dirty="0" sz="2300" spc="-5" i="1">
                <a:latin typeface="Times New Roman"/>
                <a:cs typeface="Times New Roman"/>
              </a:rPr>
              <a:t>B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7520" y="990703"/>
            <a:ext cx="159385" cy="4165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340">
                <a:latin typeface="Arial"/>
                <a:cs typeface="Arial"/>
              </a:rPr>
              <a:t>.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3442" y="1193395"/>
            <a:ext cx="1555750" cy="4165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550" spc="-85" i="1">
                <a:latin typeface="Times New Roman"/>
                <a:cs typeface="Times New Roman"/>
              </a:rPr>
              <a:t>F</a:t>
            </a:r>
            <a:r>
              <a:rPr dirty="0" baseline="-24074" sz="2250" spc="-127" i="1">
                <a:latin typeface="Times New Roman"/>
                <a:cs typeface="Times New Roman"/>
              </a:rPr>
              <a:t>m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10">
                <a:latin typeface="Times New Roman"/>
                <a:cs typeface="Times New Roman"/>
              </a:rPr>
              <a:t> </a:t>
            </a:r>
            <a:r>
              <a:rPr dirty="0" sz="2550" spc="5" i="1">
                <a:latin typeface="Times New Roman"/>
                <a:cs typeface="Times New Roman"/>
              </a:rPr>
              <a:t>qv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240">
                <a:latin typeface="Times New Roman"/>
                <a:cs typeface="Times New Roman"/>
              </a:rPr>
              <a:t> </a:t>
            </a:r>
            <a:r>
              <a:rPr dirty="0" sz="2550" spc="10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96200" y="1143000"/>
            <a:ext cx="1676400" cy="609600"/>
          </a:xfrm>
          <a:custGeom>
            <a:avLst/>
            <a:gdLst/>
            <a:ahLst/>
            <a:cxnLst/>
            <a:rect l="l" t="t" r="r" b="b"/>
            <a:pathLst>
              <a:path w="1676400" h="609600">
                <a:moveTo>
                  <a:pt x="0" y="0"/>
                </a:moveTo>
                <a:lnTo>
                  <a:pt x="0" y="609599"/>
                </a:lnTo>
                <a:lnTo>
                  <a:pt x="1676399" y="609599"/>
                </a:lnTo>
                <a:lnTo>
                  <a:pt x="16763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1011" y="1168399"/>
            <a:ext cx="660654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Magnetic force perpendicular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v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it cannot change  </a:t>
            </a:r>
            <a:r>
              <a:rPr dirty="0" sz="2000" spc="-735">
                <a:latin typeface="Arial"/>
                <a:cs typeface="Arial"/>
              </a:rPr>
              <a:t>the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magnitude of the velocity, only its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direction.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5736" y="1905000"/>
            <a:ext cx="18288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88180" y="1199388"/>
            <a:ext cx="20574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6553200" y="3741229"/>
            <a:ext cx="3022600" cy="3369310"/>
            <a:chOff x="6553200" y="3741229"/>
            <a:chExt cx="3022600" cy="3369310"/>
          </a:xfrm>
        </p:grpSpPr>
        <p:sp>
          <p:nvSpPr>
            <p:cNvPr id="14" name="object 14"/>
            <p:cNvSpPr/>
            <p:nvPr/>
          </p:nvSpPr>
          <p:spPr>
            <a:xfrm>
              <a:off x="6553200" y="3809999"/>
              <a:ext cx="3022242" cy="33000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29399" y="3745991"/>
              <a:ext cx="914400" cy="76200"/>
            </a:xfrm>
            <a:custGeom>
              <a:avLst/>
              <a:gdLst/>
              <a:ahLst/>
              <a:cxnLst/>
              <a:rect l="l" t="t" r="r" b="b"/>
              <a:pathLst>
                <a:path w="914400" h="76200">
                  <a:moveTo>
                    <a:pt x="914399" y="76199"/>
                  </a:moveTo>
                  <a:lnTo>
                    <a:pt x="914399" y="0"/>
                  </a:lnTo>
                  <a:lnTo>
                    <a:pt x="0" y="0"/>
                  </a:lnTo>
                  <a:lnTo>
                    <a:pt x="0" y="76199"/>
                  </a:lnTo>
                  <a:lnTo>
                    <a:pt x="914399" y="7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29399" y="3745991"/>
              <a:ext cx="914400" cy="76200"/>
            </a:xfrm>
            <a:custGeom>
              <a:avLst/>
              <a:gdLst/>
              <a:ahLst/>
              <a:cxnLst/>
              <a:rect l="l" t="t" r="r" b="b"/>
              <a:pathLst>
                <a:path w="914400" h="76200">
                  <a:moveTo>
                    <a:pt x="0" y="0"/>
                  </a:moveTo>
                  <a:lnTo>
                    <a:pt x="0" y="76199"/>
                  </a:lnTo>
                  <a:lnTo>
                    <a:pt x="914399" y="76199"/>
                  </a:lnTo>
                  <a:lnTo>
                    <a:pt x="9143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1377695" y="4512563"/>
            <a:ext cx="0" cy="334010"/>
          </a:xfrm>
          <a:custGeom>
            <a:avLst/>
            <a:gdLst/>
            <a:ahLst/>
            <a:cxnLst/>
            <a:rect l="l" t="t" r="r" b="b"/>
            <a:pathLst>
              <a:path w="0" h="334010">
                <a:moveTo>
                  <a:pt x="0" y="0"/>
                </a:moveTo>
                <a:lnTo>
                  <a:pt x="0" y="333755"/>
                </a:lnTo>
              </a:path>
            </a:pathLst>
          </a:custGeom>
          <a:ln w="11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9719" y="4512563"/>
            <a:ext cx="0" cy="334010"/>
          </a:xfrm>
          <a:custGeom>
            <a:avLst/>
            <a:gdLst/>
            <a:ahLst/>
            <a:cxnLst/>
            <a:rect l="l" t="t" r="r" b="b"/>
            <a:pathLst>
              <a:path w="0" h="334010">
                <a:moveTo>
                  <a:pt x="0" y="0"/>
                </a:moveTo>
                <a:lnTo>
                  <a:pt x="0" y="333755"/>
                </a:lnTo>
              </a:path>
            </a:pathLst>
          </a:custGeom>
          <a:ln w="11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9070" indent="-154305">
              <a:lnSpc>
                <a:spcPct val="100000"/>
              </a:lnSpc>
              <a:spcBef>
                <a:spcPts val="100"/>
              </a:spcBef>
              <a:buChar char="-"/>
              <a:tabLst>
                <a:tab pos="179705" algn="l"/>
              </a:tabLst>
            </a:pPr>
            <a:r>
              <a:rPr dirty="0" spc="5"/>
              <a:t>F </a:t>
            </a:r>
            <a:r>
              <a:rPr dirty="0" spc="-5"/>
              <a:t>does not have </a:t>
            </a:r>
            <a:r>
              <a:rPr dirty="0"/>
              <a:t>a </a:t>
            </a:r>
            <a:r>
              <a:rPr dirty="0" spc="-5"/>
              <a:t>component parallel to particle’s motion </a:t>
            </a:r>
            <a:r>
              <a:rPr dirty="0" spc="3379">
                <a:latin typeface="Wingdings"/>
                <a:cs typeface="Wingdings"/>
              </a:rPr>
              <a:t>€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5"/>
              <a:t>cannot </a:t>
            </a:r>
            <a:r>
              <a:rPr dirty="0"/>
              <a:t>do  </a:t>
            </a:r>
            <a:r>
              <a:rPr dirty="0" spc="-605"/>
              <a:t>work.</a:t>
            </a:r>
          </a:p>
          <a:p>
            <a:pPr marL="165100" marR="537210" indent="-140335">
              <a:lnSpc>
                <a:spcPct val="100000"/>
              </a:lnSpc>
              <a:spcBef>
                <a:spcPts val="1920"/>
              </a:spcBef>
              <a:buChar char="-"/>
              <a:tabLst>
                <a:tab pos="179705" algn="l"/>
              </a:tabLst>
            </a:pPr>
            <a:r>
              <a:rPr dirty="0" spc="-5">
                <a:solidFill>
                  <a:srgbClr val="32CC32"/>
                </a:solidFill>
              </a:rPr>
              <a:t>Motion </a:t>
            </a:r>
            <a:r>
              <a:rPr dirty="0">
                <a:solidFill>
                  <a:srgbClr val="32CC32"/>
                </a:solidFill>
              </a:rPr>
              <a:t>of a </a:t>
            </a:r>
            <a:r>
              <a:rPr dirty="0" spc="-5">
                <a:solidFill>
                  <a:srgbClr val="32CC32"/>
                </a:solidFill>
              </a:rPr>
              <a:t>charged particle under the action of </a:t>
            </a:r>
            <a:r>
              <a:rPr dirty="0">
                <a:solidFill>
                  <a:srgbClr val="32CC32"/>
                </a:solidFill>
              </a:rPr>
              <a:t>a </a:t>
            </a:r>
            <a:r>
              <a:rPr dirty="0" spc="-5">
                <a:solidFill>
                  <a:srgbClr val="32CC32"/>
                </a:solidFill>
              </a:rPr>
              <a:t>magnetic field alone </a:t>
            </a:r>
            <a:r>
              <a:rPr dirty="0">
                <a:solidFill>
                  <a:srgbClr val="32CC32"/>
                </a:solidFill>
              </a:rPr>
              <a:t>is  </a:t>
            </a:r>
            <a:r>
              <a:rPr dirty="0" spc="-5">
                <a:solidFill>
                  <a:srgbClr val="32CC32"/>
                </a:solidFill>
              </a:rPr>
              <a:t>always motion with constant</a:t>
            </a:r>
            <a:r>
              <a:rPr dirty="0" spc="-50">
                <a:solidFill>
                  <a:srgbClr val="32CC32"/>
                </a:solidFill>
              </a:rPr>
              <a:t> </a:t>
            </a:r>
            <a:r>
              <a:rPr dirty="0" spc="-5">
                <a:solidFill>
                  <a:srgbClr val="32CC32"/>
                </a:solidFill>
              </a:rPr>
              <a:t>speed.</a:t>
            </a:r>
          </a:p>
          <a:p>
            <a:pPr>
              <a:lnSpc>
                <a:spcPct val="100000"/>
              </a:lnSpc>
              <a:spcBef>
                <a:spcPts val="25"/>
              </a:spcBef>
              <a:buChar char="-"/>
            </a:pPr>
            <a:endParaRPr sz="1650"/>
          </a:p>
          <a:p>
            <a:pPr marL="165100" marR="2167890" indent="-140335">
              <a:lnSpc>
                <a:spcPct val="100000"/>
              </a:lnSpc>
              <a:buChar char="-"/>
              <a:tabLst>
                <a:tab pos="179705" algn="l"/>
              </a:tabLst>
            </a:pPr>
            <a:r>
              <a:rPr dirty="0" spc="-5"/>
              <a:t>Magnitudes </a:t>
            </a:r>
            <a:r>
              <a:rPr dirty="0"/>
              <a:t>of </a:t>
            </a:r>
            <a:r>
              <a:rPr dirty="0" spc="5"/>
              <a:t>F </a:t>
            </a:r>
            <a:r>
              <a:rPr dirty="0" spc="-5"/>
              <a:t>and </a:t>
            </a:r>
            <a:r>
              <a:rPr dirty="0"/>
              <a:t>v </a:t>
            </a:r>
            <a:r>
              <a:rPr dirty="0" spc="-5"/>
              <a:t>are constant </a:t>
            </a:r>
            <a:r>
              <a:rPr dirty="0"/>
              <a:t>(v </a:t>
            </a:r>
            <a:r>
              <a:rPr dirty="0" spc="-5"/>
              <a:t>perp. B) </a:t>
            </a:r>
            <a:r>
              <a:rPr dirty="0" spc="3379">
                <a:latin typeface="Wingdings"/>
                <a:cs typeface="Wingdings"/>
              </a:rPr>
              <a:t>€</a:t>
            </a:r>
            <a:r>
              <a:rPr dirty="0" spc="-50">
                <a:latin typeface="Times New Roman"/>
                <a:cs typeface="Times New Roman"/>
              </a:rPr>
              <a:t> </a:t>
            </a:r>
            <a:r>
              <a:rPr dirty="0" spc="-475"/>
              <a:t>uniform  </a:t>
            </a:r>
            <a:r>
              <a:rPr dirty="0" spc="-5"/>
              <a:t>circular</a:t>
            </a:r>
            <a:r>
              <a:rPr dirty="0" spc="-10"/>
              <a:t> </a:t>
            </a:r>
            <a:r>
              <a:rPr dirty="0" spc="-5"/>
              <a:t>motion.</a:t>
            </a:r>
          </a:p>
          <a:p>
            <a:pPr marL="1998345">
              <a:lnSpc>
                <a:spcPct val="100000"/>
              </a:lnSpc>
              <a:spcBef>
                <a:spcPts val="950"/>
              </a:spcBef>
            </a:pPr>
            <a:r>
              <a:rPr dirty="0" baseline="-25252" sz="3300" spc="112" i="1">
                <a:latin typeface="Times New Roman"/>
                <a:cs typeface="Times New Roman"/>
              </a:rPr>
              <a:t>v</a:t>
            </a:r>
            <a:r>
              <a:rPr dirty="0" sz="1250" spc="75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02051" y="4678679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415" y="0"/>
                </a:lnTo>
              </a:path>
            </a:pathLst>
          </a:custGeom>
          <a:ln w="116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750310" y="4676234"/>
            <a:ext cx="1968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5797" y="4458302"/>
            <a:ext cx="17989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F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q </a:t>
            </a:r>
            <a:r>
              <a:rPr dirty="0" sz="2200">
                <a:latin typeface="Symbol"/>
                <a:cs typeface="Symbol"/>
              </a:rPr>
              <a:t>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v </a:t>
            </a:r>
            <a:r>
              <a:rPr dirty="0" sz="2200">
                <a:latin typeface="Symbol"/>
                <a:cs typeface="Symbol"/>
              </a:rPr>
              <a:t></a:t>
            </a:r>
            <a:r>
              <a:rPr dirty="0" sz="2200" spc="-425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B </a:t>
            </a:r>
            <a:r>
              <a:rPr dirty="0" sz="2200">
                <a:latin typeface="Symbol"/>
                <a:cs typeface="Symbol"/>
              </a:rPr>
              <a:t>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i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339" y="5283198"/>
            <a:ext cx="391922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Radius of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circular orbit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magnetic  field: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628" y="6276845"/>
            <a:ext cx="44583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+ </a:t>
            </a:r>
            <a:r>
              <a:rPr dirty="0" sz="2000" spc="-5">
                <a:latin typeface="Arial"/>
                <a:cs typeface="Arial"/>
              </a:rPr>
              <a:t>particle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counter-clockwise </a:t>
            </a:r>
            <a:r>
              <a:rPr dirty="0" sz="2000" spc="-370">
                <a:latin typeface="Arial"/>
                <a:cs typeface="Arial"/>
              </a:rPr>
              <a:t>rotation.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particle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clockwise rotation.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593" y="3273552"/>
            <a:ext cx="3886200" cy="343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4538" y="4649214"/>
            <a:ext cx="436181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charged particle will move </a:t>
            </a:r>
            <a:r>
              <a:rPr dirty="0" sz="2000">
                <a:latin typeface="Arial"/>
                <a:cs typeface="Arial"/>
              </a:rPr>
              <a:t>in a </a:t>
            </a:r>
            <a:r>
              <a:rPr dirty="0" sz="2000" spc="-5">
                <a:latin typeface="Arial"/>
                <a:cs typeface="Arial"/>
              </a:rPr>
              <a:t>plane  perpendicular to the magnetic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547" y="1601215"/>
            <a:ext cx="8775065" cy="127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493645" algn="l"/>
              </a:tabLst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Cyclotron</a:t>
            </a:r>
            <a:r>
              <a:rPr dirty="0" sz="2000" spc="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frequency:	</a:t>
            </a:r>
            <a:r>
              <a:rPr dirty="0" sz="2000">
                <a:latin typeface="Arial"/>
                <a:cs typeface="Arial"/>
              </a:rPr>
              <a:t>f 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ω/2π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13664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If </a:t>
            </a:r>
            <a:r>
              <a:rPr dirty="0" sz="2000">
                <a:latin typeface="Arial"/>
                <a:cs typeface="Arial"/>
              </a:rPr>
              <a:t>v is </a:t>
            </a:r>
            <a:r>
              <a:rPr dirty="0" sz="2000" spc="-5">
                <a:latin typeface="Arial"/>
                <a:cs typeface="Arial"/>
              </a:rPr>
              <a:t>not perpendicular to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v</a:t>
            </a:r>
            <a:r>
              <a:rPr dirty="0" baseline="-21367" sz="1950" spc="-7">
                <a:latin typeface="Arial"/>
                <a:cs typeface="Arial"/>
              </a:rPr>
              <a:t>// </a:t>
            </a:r>
            <a:r>
              <a:rPr dirty="0" sz="2000" spc="-5">
                <a:latin typeface="Arial"/>
                <a:cs typeface="Arial"/>
              </a:rPr>
              <a:t>(parallel to B) constant because F</a:t>
            </a:r>
            <a:r>
              <a:rPr dirty="0" baseline="-21367" sz="1950" spc="-7">
                <a:latin typeface="Arial"/>
                <a:cs typeface="Arial"/>
              </a:rPr>
              <a:t>//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-355">
                <a:latin typeface="Arial"/>
                <a:cs typeface="Arial"/>
              </a:rPr>
              <a:t>0  </a:t>
            </a:r>
            <a:r>
              <a:rPr dirty="0" sz="2000" spc="3379">
                <a:latin typeface="Wingdings"/>
                <a:cs typeface="Wingdings"/>
              </a:rPr>
              <a:t>€</a:t>
            </a:r>
            <a:endParaRPr sz="2000">
              <a:latin typeface="Wingdings"/>
              <a:cs typeface="Wingdings"/>
            </a:endParaRPr>
          </a:p>
          <a:p>
            <a:pPr marL="113664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particle moves </a:t>
            </a:r>
            <a:r>
              <a:rPr dirty="0" sz="2000">
                <a:latin typeface="Arial"/>
                <a:cs typeface="Arial"/>
              </a:rPr>
              <a:t>in a </a:t>
            </a:r>
            <a:r>
              <a:rPr dirty="0" sz="2000" spc="-5">
                <a:latin typeface="Arial"/>
                <a:cs typeface="Arial"/>
              </a:rPr>
              <a:t>helix. (R same </a:t>
            </a:r>
            <a:r>
              <a:rPr dirty="0" sz="2000">
                <a:latin typeface="Arial"/>
                <a:cs typeface="Arial"/>
              </a:rPr>
              <a:t>as </a:t>
            </a:r>
            <a:r>
              <a:rPr dirty="0" sz="2000" spc="-5">
                <a:latin typeface="Arial"/>
                <a:cs typeface="Arial"/>
              </a:rPr>
              <a:t>before, with </a:t>
            </a:r>
            <a:r>
              <a:rPr dirty="0" sz="2000">
                <a:latin typeface="Arial"/>
                <a:cs typeface="Arial"/>
              </a:rPr>
              <a:t>v =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</a:t>
            </a:r>
            <a:r>
              <a:rPr dirty="0" baseline="-21367" sz="1950" spc="-7">
                <a:latin typeface="Arial"/>
                <a:cs typeface="Arial"/>
              </a:rPr>
              <a:t>┴</a:t>
            </a:r>
            <a:r>
              <a:rPr dirty="0" sz="2000" spc="-5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247" y="833119"/>
            <a:ext cx="31299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1185" algn="l"/>
                <a:tab pos="2867025" algn="l"/>
              </a:tabLst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ngu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dirty="0" sz="2000" spc="-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dirty="0" sz="2000" spc="-15">
                <a:solidFill>
                  <a:srgbClr val="CC0000"/>
                </a:solidFill>
                <a:latin typeface="Arial"/>
                <a:cs typeface="Arial"/>
              </a:rPr>
              <a:t>ee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dirty="0" sz="2000" spc="5">
                <a:latin typeface="Arial"/>
                <a:cs typeface="Arial"/>
              </a:rPr>
              <a:t>ω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</a:t>
            </a:r>
            <a:r>
              <a:rPr dirty="0" sz="2000" spc="-10">
                <a:latin typeface="Arial"/>
                <a:cs typeface="Arial"/>
              </a:rPr>
              <a:t>/</a:t>
            </a:r>
            <a:r>
              <a:rPr dirty="0" sz="2000" spc="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10">
                <a:latin typeface="Wingdings"/>
                <a:cs typeface="Wingdings"/>
              </a:rPr>
              <a:t>€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31435" y="658368"/>
            <a:ext cx="441959" cy="364490"/>
          </a:xfrm>
          <a:custGeom>
            <a:avLst/>
            <a:gdLst/>
            <a:ahLst/>
            <a:cxnLst/>
            <a:rect l="l" t="t" r="r" b="b"/>
            <a:pathLst>
              <a:path w="441960" h="364490">
                <a:moveTo>
                  <a:pt x="28955" y="0"/>
                </a:moveTo>
                <a:lnTo>
                  <a:pt x="28955" y="330707"/>
                </a:lnTo>
              </a:path>
              <a:path w="441960" h="364490">
                <a:moveTo>
                  <a:pt x="217931" y="0"/>
                </a:moveTo>
                <a:lnTo>
                  <a:pt x="217931" y="330707"/>
                </a:lnTo>
              </a:path>
              <a:path w="441960" h="364490">
                <a:moveTo>
                  <a:pt x="0" y="364235"/>
                </a:moveTo>
                <a:lnTo>
                  <a:pt x="441959" y="364235"/>
                </a:lnTo>
              </a:path>
            </a:pathLst>
          </a:custGeom>
          <a:ln w="114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66003" y="658368"/>
            <a:ext cx="441959" cy="364490"/>
          </a:xfrm>
          <a:custGeom>
            <a:avLst/>
            <a:gdLst/>
            <a:ahLst/>
            <a:cxnLst/>
            <a:rect l="l" t="t" r="r" b="b"/>
            <a:pathLst>
              <a:path w="441960" h="364490">
                <a:moveTo>
                  <a:pt x="28955" y="0"/>
                </a:moveTo>
                <a:lnTo>
                  <a:pt x="28955" y="330707"/>
                </a:lnTo>
              </a:path>
              <a:path w="441960" h="364490">
                <a:moveTo>
                  <a:pt x="217931" y="0"/>
                </a:moveTo>
                <a:lnTo>
                  <a:pt x="217931" y="330707"/>
                </a:lnTo>
              </a:path>
              <a:path w="441960" h="364490">
                <a:moveTo>
                  <a:pt x="0" y="364235"/>
                </a:moveTo>
                <a:lnTo>
                  <a:pt x="441959" y="364235"/>
                </a:lnTo>
              </a:path>
            </a:pathLst>
          </a:custGeom>
          <a:ln w="114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2400" y="609600"/>
            <a:ext cx="1905000" cy="76200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10160" rIns="0" bIns="0" rtlCol="0" vert="horz">
            <a:spAutoFit/>
          </a:bodyPr>
          <a:lstStyle/>
          <a:p>
            <a:pPr marL="726440">
              <a:lnSpc>
                <a:spcPts val="2000"/>
              </a:lnSpc>
              <a:spcBef>
                <a:spcPts val="80"/>
              </a:spcBef>
              <a:tabLst>
                <a:tab pos="1461135" algn="l"/>
              </a:tabLst>
            </a:pPr>
            <a:r>
              <a:rPr dirty="0" sz="2150" spc="10" i="1">
                <a:latin typeface="Times New Roman"/>
                <a:cs typeface="Times New Roman"/>
              </a:rPr>
              <a:t>q</a:t>
            </a:r>
            <a:r>
              <a:rPr dirty="0" sz="2150" spc="-70" i="1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B	</a:t>
            </a:r>
            <a:r>
              <a:rPr dirty="0" sz="2150" spc="10" i="1">
                <a:latin typeface="Times New Roman"/>
                <a:cs typeface="Times New Roman"/>
              </a:rPr>
              <a:t>q</a:t>
            </a:r>
            <a:r>
              <a:rPr dirty="0" sz="2150" spc="-110" i="1">
                <a:latin typeface="Times New Roman"/>
                <a:cs typeface="Times New Roman"/>
              </a:rPr>
              <a:t> </a:t>
            </a:r>
            <a:r>
              <a:rPr dirty="0" sz="2150" spc="15" i="1">
                <a:latin typeface="Times New Roman"/>
                <a:cs typeface="Times New Roman"/>
              </a:rPr>
              <a:t>B</a:t>
            </a:r>
            <a:endParaRPr sz="2150">
              <a:latin typeface="Times New Roman"/>
              <a:cs typeface="Times New Roman"/>
            </a:endParaRPr>
          </a:p>
          <a:p>
            <a:pPr marL="24130">
              <a:lnSpc>
                <a:spcPts val="1720"/>
              </a:lnSpc>
              <a:tabLst>
                <a:tab pos="1185545" algn="l"/>
              </a:tabLst>
            </a:pPr>
            <a:r>
              <a:rPr dirty="0" sz="2300" spc="-85" i="1">
                <a:latin typeface="Symbol"/>
                <a:cs typeface="Symbol"/>
              </a:rPr>
              <a:t></a:t>
            </a:r>
            <a:r>
              <a:rPr dirty="0" sz="2300" spc="30" i="1">
                <a:latin typeface="Times New Roman"/>
                <a:cs typeface="Times New Roman"/>
              </a:rPr>
              <a:t> </a:t>
            </a:r>
            <a:r>
              <a:rPr dirty="0" sz="2150" spc="15">
                <a:latin typeface="Symbol"/>
                <a:cs typeface="Symbol"/>
              </a:rPr>
              <a:t></a:t>
            </a:r>
            <a:r>
              <a:rPr dirty="0" sz="2150" spc="-80">
                <a:latin typeface="Times New Roman"/>
                <a:cs typeface="Times New Roman"/>
              </a:rPr>
              <a:t> </a:t>
            </a:r>
            <a:r>
              <a:rPr dirty="0" sz="2150" spc="10" i="1">
                <a:latin typeface="Times New Roman"/>
                <a:cs typeface="Times New Roman"/>
              </a:rPr>
              <a:t>v	</a:t>
            </a:r>
            <a:r>
              <a:rPr dirty="0" sz="2150" spc="15">
                <a:latin typeface="Symbol"/>
                <a:cs typeface="Symbol"/>
              </a:rPr>
              <a:t></a:t>
            </a:r>
            <a:endParaRPr sz="2150">
              <a:latin typeface="Symbol"/>
              <a:cs typeface="Symbol"/>
            </a:endParaRPr>
          </a:p>
          <a:p>
            <a:pPr marL="730885">
              <a:lnSpc>
                <a:spcPts val="2120"/>
              </a:lnSpc>
              <a:tabLst>
                <a:tab pos="1528445" algn="l"/>
              </a:tabLst>
            </a:pPr>
            <a:r>
              <a:rPr dirty="0" sz="2150" spc="15" i="1">
                <a:latin typeface="Times New Roman"/>
                <a:cs typeface="Times New Roman"/>
              </a:rPr>
              <a:t>mv	m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39" y="699007"/>
            <a:ext cx="66922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5.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Applications of Motion </a:t>
            </a:r>
            <a:r>
              <a:rPr dirty="0" u="heavy" sz="2400" spc="-1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of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Charged</a:t>
            </a:r>
            <a:r>
              <a:rPr dirty="0" u="heavy" sz="2400" spc="-4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Particles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699" y="1304035"/>
            <a:ext cx="18770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Velocity</a:t>
            </a:r>
            <a:r>
              <a:rPr dirty="0" sz="2000" spc="-5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selector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22019" y="1671637"/>
            <a:ext cx="2384425" cy="5567680"/>
            <a:chOff x="7222019" y="1671637"/>
            <a:chExt cx="2384425" cy="5567680"/>
          </a:xfrm>
        </p:grpSpPr>
        <p:sp>
          <p:nvSpPr>
            <p:cNvPr id="5" name="object 5"/>
            <p:cNvSpPr/>
            <p:nvPr/>
          </p:nvSpPr>
          <p:spPr>
            <a:xfrm>
              <a:off x="7222019" y="1718787"/>
              <a:ext cx="2150580" cy="552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91600" y="1676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609599" y="457199"/>
                  </a:moveTo>
                  <a:lnTo>
                    <a:pt x="609599" y="0"/>
                  </a:lnTo>
                  <a:lnTo>
                    <a:pt x="0" y="0"/>
                  </a:lnTo>
                  <a:lnTo>
                    <a:pt x="0" y="457199"/>
                  </a:lnTo>
                  <a:lnTo>
                    <a:pt x="609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91600" y="1676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0" y="457199"/>
                  </a:lnTo>
                  <a:lnTo>
                    <a:pt x="609599" y="457199"/>
                  </a:lnTo>
                  <a:lnTo>
                    <a:pt x="6095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622537" y="1139443"/>
            <a:ext cx="18916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Source of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charged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2537" y="1413763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pa</a:t>
            </a: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91600" y="1571243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380999"/>
                </a:moveTo>
                <a:lnTo>
                  <a:pt x="0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630220" y="5481637"/>
            <a:ext cx="3080385" cy="1471295"/>
            <a:chOff x="3630220" y="5481637"/>
            <a:chExt cx="3080385" cy="1471295"/>
          </a:xfrm>
        </p:grpSpPr>
        <p:sp>
          <p:nvSpPr>
            <p:cNvPr id="12" name="object 12"/>
            <p:cNvSpPr/>
            <p:nvPr/>
          </p:nvSpPr>
          <p:spPr>
            <a:xfrm>
              <a:off x="3630220" y="5486400"/>
              <a:ext cx="2770579" cy="1459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14999" y="6033515"/>
              <a:ext cx="990600" cy="914400"/>
            </a:xfrm>
            <a:custGeom>
              <a:avLst/>
              <a:gdLst/>
              <a:ahLst/>
              <a:cxnLst/>
              <a:rect l="l" t="t" r="r" b="b"/>
              <a:pathLst>
                <a:path w="990600" h="914400">
                  <a:moveTo>
                    <a:pt x="990599" y="914399"/>
                  </a:moveTo>
                  <a:lnTo>
                    <a:pt x="990599" y="0"/>
                  </a:lnTo>
                  <a:lnTo>
                    <a:pt x="0" y="0"/>
                  </a:lnTo>
                  <a:lnTo>
                    <a:pt x="0" y="914399"/>
                  </a:lnTo>
                  <a:lnTo>
                    <a:pt x="990599" y="91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14999" y="6033515"/>
              <a:ext cx="990600" cy="914400"/>
            </a:xfrm>
            <a:custGeom>
              <a:avLst/>
              <a:gdLst/>
              <a:ahLst/>
              <a:cxnLst/>
              <a:rect l="l" t="t" r="r" b="b"/>
              <a:pathLst>
                <a:path w="990600" h="914400">
                  <a:moveTo>
                    <a:pt x="0" y="0"/>
                  </a:moveTo>
                  <a:lnTo>
                    <a:pt x="0" y="914399"/>
                  </a:lnTo>
                  <a:lnTo>
                    <a:pt x="990599" y="914399"/>
                  </a:lnTo>
                  <a:lnTo>
                    <a:pt x="9905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72199" y="54864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457199" y="533399"/>
                  </a:moveTo>
                  <a:lnTo>
                    <a:pt x="457199" y="0"/>
                  </a:lnTo>
                  <a:lnTo>
                    <a:pt x="0" y="0"/>
                  </a:lnTo>
                  <a:lnTo>
                    <a:pt x="0" y="533399"/>
                  </a:lnTo>
                  <a:lnTo>
                    <a:pt x="457199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72199" y="54864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0"/>
                  </a:moveTo>
                  <a:lnTo>
                    <a:pt x="0" y="533399"/>
                  </a:lnTo>
                  <a:lnTo>
                    <a:pt x="457199" y="533399"/>
                  </a:lnTo>
                  <a:lnTo>
                    <a:pt x="4571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29645" y="1838959"/>
            <a:ext cx="5866130" cy="3194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565" marR="55880">
              <a:lnSpc>
                <a:spcPct val="100000"/>
              </a:lnSpc>
              <a:spcBef>
                <a:spcPts val="100"/>
              </a:spcBef>
              <a:buChar char="-"/>
              <a:tabLst>
                <a:tab pos="230504" algn="l"/>
              </a:tabLst>
            </a:pPr>
            <a:r>
              <a:rPr dirty="0" sz="2000" spc="-5">
                <a:latin typeface="Arial"/>
                <a:cs typeface="Arial"/>
              </a:rPr>
              <a:t>Particles </a:t>
            </a:r>
            <a:r>
              <a:rPr dirty="0" sz="2000">
                <a:latin typeface="Arial"/>
                <a:cs typeface="Arial"/>
              </a:rPr>
              <a:t>of a </a:t>
            </a:r>
            <a:r>
              <a:rPr dirty="0" sz="2000" spc="-5">
                <a:latin typeface="Arial"/>
                <a:cs typeface="Arial"/>
              </a:rPr>
              <a:t>specific speed can </a:t>
            </a:r>
            <a:r>
              <a:rPr dirty="0" sz="2000">
                <a:latin typeface="Arial"/>
                <a:cs typeface="Arial"/>
              </a:rPr>
              <a:t>be </a:t>
            </a:r>
            <a:r>
              <a:rPr dirty="0" sz="2000" spc="-5">
                <a:latin typeface="Arial"/>
                <a:cs typeface="Arial"/>
              </a:rPr>
              <a:t>selected from  the beam using </a:t>
            </a:r>
            <a:r>
              <a:rPr dirty="0" sz="2000">
                <a:latin typeface="Arial"/>
                <a:cs typeface="Arial"/>
              </a:rPr>
              <a:t>an </a:t>
            </a:r>
            <a:r>
              <a:rPr dirty="0" sz="2000" spc="-5">
                <a:latin typeface="Arial"/>
                <a:cs typeface="Arial"/>
              </a:rPr>
              <a:t>arrangement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5">
                <a:latin typeface="Arial"/>
                <a:cs typeface="Arial"/>
              </a:rPr>
              <a:t>E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fields.</a:t>
            </a:r>
            <a:endParaRPr sz="2000">
              <a:latin typeface="Arial"/>
              <a:cs typeface="Arial"/>
            </a:endParaRPr>
          </a:p>
          <a:p>
            <a:pPr marL="229870" indent="-154940">
              <a:lnSpc>
                <a:spcPct val="100000"/>
              </a:lnSpc>
              <a:spcBef>
                <a:spcPts val="1200"/>
              </a:spcBef>
              <a:buChar char="-"/>
              <a:tabLst>
                <a:tab pos="230504" algn="l"/>
              </a:tabLst>
            </a:pP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m </a:t>
            </a:r>
            <a:r>
              <a:rPr dirty="0" sz="2000" spc="-5">
                <a:latin typeface="Arial"/>
                <a:cs typeface="Arial"/>
              </a:rPr>
              <a:t>(magnetic) </a:t>
            </a:r>
            <a:r>
              <a:rPr dirty="0" sz="2000" spc="-10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+ </a:t>
            </a:r>
            <a:r>
              <a:rPr dirty="0" sz="2000" spc="-5">
                <a:latin typeface="Arial"/>
                <a:cs typeface="Arial"/>
              </a:rPr>
              <a:t>charge towards right </a:t>
            </a:r>
            <a:r>
              <a:rPr dirty="0" sz="2000">
                <a:latin typeface="Arial"/>
                <a:cs typeface="Arial"/>
              </a:rPr>
              <a:t>(q v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B).</a:t>
            </a:r>
            <a:endParaRPr sz="2000">
              <a:latin typeface="Arial"/>
              <a:cs typeface="Arial"/>
            </a:endParaRPr>
          </a:p>
          <a:p>
            <a:pPr marL="229870" indent="-154940">
              <a:lnSpc>
                <a:spcPct val="100000"/>
              </a:lnSpc>
              <a:spcBef>
                <a:spcPts val="1670"/>
              </a:spcBef>
              <a:buChar char="-"/>
              <a:tabLst>
                <a:tab pos="230504" algn="l"/>
              </a:tabLst>
            </a:pP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E </a:t>
            </a:r>
            <a:r>
              <a:rPr dirty="0" sz="2000" spc="-5">
                <a:latin typeface="Arial"/>
                <a:cs typeface="Arial"/>
              </a:rPr>
              <a:t>(electric) </a:t>
            </a:r>
            <a:r>
              <a:rPr dirty="0" sz="2000" spc="-10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+ </a:t>
            </a:r>
            <a:r>
              <a:rPr dirty="0" sz="2000" spc="-5">
                <a:latin typeface="Arial"/>
                <a:cs typeface="Arial"/>
              </a:rPr>
              <a:t>charge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left </a:t>
            </a:r>
            <a:r>
              <a:rPr dirty="0" sz="2000">
                <a:latin typeface="Arial"/>
                <a:cs typeface="Arial"/>
              </a:rPr>
              <a:t>(q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-"/>
            </a:pPr>
            <a:endParaRPr sz="2050">
              <a:latin typeface="Arial"/>
              <a:cs typeface="Arial"/>
            </a:endParaRPr>
          </a:p>
          <a:p>
            <a:pPr marL="229870" indent="-154305">
              <a:lnSpc>
                <a:spcPct val="100000"/>
              </a:lnSpc>
              <a:spcBef>
                <a:spcPts val="5"/>
              </a:spcBef>
              <a:buChar char="-"/>
              <a:tabLst>
                <a:tab pos="230504" algn="l"/>
                <a:tab pos="1160780" algn="l"/>
                <a:tab pos="4739005" algn="l"/>
              </a:tabLst>
            </a:pP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net</a:t>
            </a:r>
            <a:r>
              <a:rPr dirty="0" baseline="-21367" sz="19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 0	</a:t>
            </a:r>
            <a:r>
              <a:rPr dirty="0" sz="2000" spc="-5">
                <a:latin typeface="Arial"/>
                <a:cs typeface="Arial"/>
              </a:rPr>
              <a:t>if F</a:t>
            </a:r>
            <a:r>
              <a:rPr dirty="0" baseline="-21367" sz="1950" spc="-7">
                <a:latin typeface="Arial"/>
                <a:cs typeface="Arial"/>
              </a:rPr>
              <a:t>m 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baseline="-21367" sz="1950" spc="-15">
                <a:latin typeface="Arial"/>
                <a:cs typeface="Arial"/>
              </a:rPr>
              <a:t>E 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-qE + q v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= 0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379">
                <a:latin typeface="Times New Roman"/>
                <a:cs typeface="Times New Roman"/>
              </a:rPr>
              <a:t>	</a:t>
            </a:r>
            <a:r>
              <a:rPr dirty="0" sz="2000">
                <a:latin typeface="Arial"/>
                <a:cs typeface="Arial"/>
              </a:rPr>
              <a:t>v =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E/B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-"/>
            </a:pPr>
            <a:endParaRPr sz="2500">
              <a:latin typeface="Arial"/>
              <a:cs typeface="Arial"/>
            </a:endParaRPr>
          </a:p>
          <a:p>
            <a:pPr marL="76200" marR="309245">
              <a:lnSpc>
                <a:spcPct val="100000"/>
              </a:lnSpc>
              <a:spcBef>
                <a:spcPts val="5"/>
              </a:spcBef>
              <a:buChar char="-"/>
              <a:tabLst>
                <a:tab pos="230504" algn="l"/>
              </a:tabLst>
            </a:pPr>
            <a:r>
              <a:rPr dirty="0" sz="2000">
                <a:latin typeface="Arial"/>
                <a:cs typeface="Arial"/>
              </a:rPr>
              <a:t>Only </a:t>
            </a:r>
            <a:r>
              <a:rPr dirty="0" sz="2000" spc="-5">
                <a:latin typeface="Arial"/>
                <a:cs typeface="Arial"/>
              </a:rPr>
              <a:t>particles with speed E/B </a:t>
            </a:r>
            <a:r>
              <a:rPr dirty="0" sz="2000">
                <a:latin typeface="Arial"/>
                <a:cs typeface="Arial"/>
              </a:rPr>
              <a:t>can </a:t>
            </a:r>
            <a:r>
              <a:rPr dirty="0" sz="2000" spc="-5">
                <a:latin typeface="Arial"/>
                <a:cs typeface="Arial"/>
              </a:rPr>
              <a:t>pass through  without being deflected </a:t>
            </a:r>
            <a:r>
              <a:rPr dirty="0" sz="2000">
                <a:latin typeface="Arial"/>
                <a:cs typeface="Arial"/>
              </a:rPr>
              <a:t>by </a:t>
            </a:r>
            <a:r>
              <a:rPr dirty="0" sz="2000" spc="-5">
                <a:latin typeface="Arial"/>
                <a:cs typeface="Arial"/>
              </a:rPr>
              <a:t>the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39" y="711199"/>
            <a:ext cx="31159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Thomson’s </a:t>
            </a:r>
            <a:r>
              <a:rPr dirty="0" sz="2000" spc="-5" i="1">
                <a:solidFill>
                  <a:srgbClr val="32CC32"/>
                </a:solidFill>
                <a:latin typeface="Arial"/>
                <a:cs typeface="Arial"/>
              </a:rPr>
              <a:t>e/m</a:t>
            </a:r>
            <a:r>
              <a:rPr dirty="0" sz="2000" spc="-65" i="1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Experiment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793" y="3429000"/>
            <a:ext cx="7467600" cy="3664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27430" y="1334515"/>
            <a:ext cx="1174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39" y="1320799"/>
            <a:ext cx="44450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0420" algn="l"/>
              </a:tabLst>
            </a:pPr>
            <a:r>
              <a:rPr dirty="0" sz="2000" spc="60">
                <a:latin typeface="Arial"/>
                <a:cs typeface="Arial"/>
              </a:rPr>
              <a:t>∆E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60">
                <a:latin typeface="Arial"/>
                <a:cs typeface="Arial"/>
              </a:rPr>
              <a:t>∆K </a:t>
            </a:r>
            <a:r>
              <a:rPr dirty="0" sz="2000">
                <a:latin typeface="Arial"/>
                <a:cs typeface="Arial"/>
              </a:rPr>
              <a:t>+ </a:t>
            </a:r>
            <a:r>
              <a:rPr dirty="0" sz="2000" spc="55">
                <a:latin typeface="Arial"/>
                <a:cs typeface="Arial"/>
              </a:rPr>
              <a:t>∆U </a:t>
            </a:r>
            <a:r>
              <a:rPr dirty="0" sz="2000" spc="-5">
                <a:latin typeface="Arial"/>
                <a:cs typeface="Arial"/>
              </a:rPr>
              <a:t>=0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18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0.5 </a:t>
            </a:r>
            <a:r>
              <a:rPr dirty="0" sz="2000" spc="5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	= </a:t>
            </a:r>
            <a:r>
              <a:rPr dirty="0" sz="2000" spc="5">
                <a:latin typeface="Arial"/>
                <a:cs typeface="Arial"/>
              </a:rPr>
              <a:t>U </a:t>
            </a:r>
            <a:r>
              <a:rPr dirty="0" sz="2000">
                <a:latin typeface="Arial"/>
                <a:cs typeface="Arial"/>
              </a:rPr>
              <a:t>= 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V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3939" y="2386583"/>
            <a:ext cx="1324610" cy="0"/>
          </a:xfrm>
          <a:custGeom>
            <a:avLst/>
            <a:gdLst/>
            <a:ahLst/>
            <a:cxnLst/>
            <a:rect l="l" t="t" r="r" b="b"/>
            <a:pathLst>
              <a:path w="1324610" h="0">
                <a:moveTo>
                  <a:pt x="0" y="0"/>
                </a:moveTo>
                <a:lnTo>
                  <a:pt x="269747" y="0"/>
                </a:lnTo>
              </a:path>
              <a:path w="1324610" h="0">
                <a:moveTo>
                  <a:pt x="611123" y="0"/>
                </a:moveTo>
                <a:lnTo>
                  <a:pt x="1324355" y="0"/>
                </a:lnTo>
              </a:path>
            </a:pathLst>
          </a:custGeom>
          <a:ln w="1333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28699" y="1921214"/>
            <a:ext cx="1344295" cy="875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198120">
              <a:lnSpc>
                <a:spcPts val="910"/>
              </a:lnSpc>
              <a:spcBef>
                <a:spcPts val="125"/>
              </a:spcBef>
            </a:pPr>
            <a:r>
              <a:rPr dirty="0" sz="1450" spc="1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  <a:p>
            <a:pPr marL="80645">
              <a:lnSpc>
                <a:spcPts val="2170"/>
              </a:lnSpc>
              <a:tabLst>
                <a:tab pos="370205" algn="l"/>
                <a:tab pos="814705" algn="l"/>
              </a:tabLst>
            </a:pPr>
            <a:r>
              <a:rPr dirty="0" sz="2500" spc="15" i="1">
                <a:latin typeface="Times New Roman"/>
                <a:cs typeface="Times New Roman"/>
              </a:rPr>
              <a:t>e	</a:t>
            </a:r>
            <a:r>
              <a:rPr dirty="0" baseline="-35555" sz="3750" spc="30">
                <a:latin typeface="Symbol"/>
                <a:cs typeface="Symbol"/>
              </a:rPr>
              <a:t></a:t>
            </a:r>
            <a:r>
              <a:rPr dirty="0" baseline="-35555" sz="3750" spc="30">
                <a:latin typeface="Times New Roman"/>
                <a:cs typeface="Times New Roman"/>
              </a:rPr>
              <a:t>	</a:t>
            </a:r>
            <a:r>
              <a:rPr dirty="0" sz="2500" spc="20" i="1">
                <a:latin typeface="Times New Roman"/>
                <a:cs typeface="Times New Roman"/>
              </a:rPr>
              <a:t>E</a:t>
            </a:r>
            <a:endParaRPr sz="25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  <a:tabLst>
                <a:tab pos="648970" algn="l"/>
              </a:tabLst>
            </a:pPr>
            <a:r>
              <a:rPr dirty="0" sz="2500" spc="25" i="1">
                <a:latin typeface="Times New Roman"/>
                <a:cs typeface="Times New Roman"/>
              </a:rPr>
              <a:t>m	</a:t>
            </a:r>
            <a:r>
              <a:rPr dirty="0" sz="2500" spc="5">
                <a:latin typeface="Times New Roman"/>
                <a:cs typeface="Times New Roman"/>
              </a:rPr>
              <a:t>2</a:t>
            </a:r>
            <a:r>
              <a:rPr dirty="0" sz="2500" spc="5" i="1">
                <a:latin typeface="Times New Roman"/>
                <a:cs typeface="Times New Roman"/>
              </a:rPr>
              <a:t>VB</a:t>
            </a:r>
            <a:r>
              <a:rPr dirty="0" baseline="44061" sz="2175" spc="7">
                <a:latin typeface="Times New Roman"/>
                <a:cs typeface="Times New Roman"/>
              </a:rPr>
              <a:t>2</a:t>
            </a:r>
            <a:endParaRPr baseline="44061" sz="2175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30547" y="987076"/>
            <a:ext cx="819785" cy="788035"/>
            <a:chOff x="7430547" y="987076"/>
            <a:chExt cx="819785" cy="788035"/>
          </a:xfrm>
        </p:grpSpPr>
        <p:sp>
          <p:nvSpPr>
            <p:cNvPr id="9" name="object 9"/>
            <p:cNvSpPr/>
            <p:nvPr/>
          </p:nvSpPr>
          <p:spPr>
            <a:xfrm>
              <a:off x="7437119" y="1470659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59">
                  <a:moveTo>
                    <a:pt x="0" y="22859"/>
                  </a:moveTo>
                  <a:lnTo>
                    <a:pt x="39623" y="0"/>
                  </a:lnTo>
                </a:path>
              </a:pathLst>
            </a:custGeom>
            <a:ln w="13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76743" y="1476755"/>
              <a:ext cx="59690" cy="285115"/>
            </a:xfrm>
            <a:custGeom>
              <a:avLst/>
              <a:gdLst/>
              <a:ahLst/>
              <a:cxnLst/>
              <a:rect l="l" t="t" r="r" b="b"/>
              <a:pathLst>
                <a:path w="59690" h="285114">
                  <a:moveTo>
                    <a:pt x="0" y="0"/>
                  </a:moveTo>
                  <a:lnTo>
                    <a:pt x="59435" y="284987"/>
                  </a:lnTo>
                </a:path>
              </a:pathLst>
            </a:custGeom>
            <a:ln w="262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42275" y="993647"/>
              <a:ext cx="701040" cy="768350"/>
            </a:xfrm>
            <a:custGeom>
              <a:avLst/>
              <a:gdLst/>
              <a:ahLst/>
              <a:cxnLst/>
              <a:rect l="l" t="t" r="r" b="b"/>
              <a:pathLst>
                <a:path w="701040" h="768350">
                  <a:moveTo>
                    <a:pt x="0" y="768095"/>
                  </a:moveTo>
                  <a:lnTo>
                    <a:pt x="77723" y="0"/>
                  </a:lnTo>
                  <a:lnTo>
                    <a:pt x="701039" y="0"/>
                  </a:lnTo>
                </a:path>
              </a:pathLst>
            </a:custGeom>
            <a:ln w="13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654538" y="898076"/>
            <a:ext cx="518795" cy="9220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6370" marR="5080" indent="-154305">
              <a:lnSpc>
                <a:spcPct val="117600"/>
              </a:lnSpc>
              <a:spcBef>
                <a:spcPts val="100"/>
              </a:spcBef>
            </a:pPr>
            <a:r>
              <a:rPr dirty="0" u="heavy" sz="2500" spc="-5">
                <a:uFill>
                  <a:solidFill>
                    <a:srgbClr val="000000"/>
                  </a:solidFill>
                </a:uFill>
              </a:rPr>
              <a:t>2</a:t>
            </a:r>
            <a:r>
              <a:rPr dirty="0" u="heavy" sz="25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u="heavy" sz="25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 </a:t>
            </a:r>
            <a:r>
              <a:rPr dirty="0" sz="2500" i="1">
                <a:latin typeface="Times New Roman"/>
                <a:cs typeface="Times New Roman"/>
              </a:rPr>
              <a:t> </a:t>
            </a:r>
            <a:r>
              <a:rPr dirty="0" sz="2500" i="1">
                <a:latin typeface="Times New Roman"/>
                <a:cs typeface="Times New Roman"/>
              </a:rPr>
              <a:t>m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9165" y="1166703"/>
            <a:ext cx="1061720" cy="653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2470"/>
              </a:lnSpc>
              <a:spcBef>
                <a:spcPts val="95"/>
              </a:spcBef>
            </a:pPr>
            <a:r>
              <a:rPr dirty="0" sz="2500" i="1">
                <a:latin typeface="Times New Roman"/>
                <a:cs typeface="Times New Roman"/>
              </a:rPr>
              <a:t>v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baseline="35555" sz="3750">
                <a:latin typeface="Times New Roman"/>
                <a:cs typeface="Times New Roman"/>
              </a:rPr>
              <a:t> </a:t>
            </a:r>
            <a:r>
              <a:rPr dirty="0" u="heavy" baseline="35555" sz="375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dirty="0" baseline="35555" sz="3750" spc="615" i="1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  <a:p>
            <a:pPr marL="545465">
              <a:lnSpc>
                <a:spcPts val="2470"/>
              </a:lnSpc>
            </a:pPr>
            <a:r>
              <a:rPr dirty="0" sz="2500" i="1">
                <a:latin typeface="Times New Roman"/>
                <a:cs typeface="Times New Roman"/>
              </a:rPr>
              <a:t>B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400" y="1929383"/>
            <a:ext cx="15240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0" y="914399"/>
                </a:lnTo>
                <a:lnTo>
                  <a:pt x="1523999" y="914399"/>
                </a:lnTo>
                <a:lnTo>
                  <a:pt x="15239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06691" y="2067559"/>
            <a:ext cx="638429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e/m does not depend on the cathode material or residual  </a:t>
            </a:r>
            <a:r>
              <a:rPr dirty="0" sz="2000">
                <a:latin typeface="Arial"/>
                <a:cs typeface="Arial"/>
              </a:rPr>
              <a:t>gas on </a:t>
            </a:r>
            <a:r>
              <a:rPr dirty="0" sz="2000" spc="-5">
                <a:latin typeface="Arial"/>
                <a:cs typeface="Arial"/>
              </a:rPr>
              <a:t>tube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particles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beam (electrons) are </a:t>
            </a:r>
            <a:r>
              <a:rPr dirty="0" sz="2000" spc="-280">
                <a:latin typeface="Arial"/>
                <a:cs typeface="Arial"/>
              </a:rPr>
              <a:t>a  </a:t>
            </a:r>
            <a:r>
              <a:rPr dirty="0" sz="2000" spc="-5">
                <a:latin typeface="Arial"/>
                <a:cs typeface="Arial"/>
              </a:rPr>
              <a:t>common constituent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all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matter.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39" y="711199"/>
            <a:ext cx="222567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Mass</a:t>
            </a:r>
            <a:r>
              <a:rPr dirty="0" sz="2000" spc="-6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Spectrometer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1847" y="762000"/>
            <a:ext cx="3794942" cy="632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9343" y="4219955"/>
            <a:ext cx="0" cy="379730"/>
          </a:xfrm>
          <a:custGeom>
            <a:avLst/>
            <a:gdLst/>
            <a:ahLst/>
            <a:cxnLst/>
            <a:rect l="l" t="t" r="r" b="b"/>
            <a:pathLst>
              <a:path w="0" h="379729">
                <a:moveTo>
                  <a:pt x="0" y="0"/>
                </a:moveTo>
                <a:lnTo>
                  <a:pt x="0" y="379475"/>
                </a:lnTo>
              </a:path>
            </a:pathLst>
          </a:custGeom>
          <a:ln w="13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27275" y="4219955"/>
            <a:ext cx="0" cy="379730"/>
          </a:xfrm>
          <a:custGeom>
            <a:avLst/>
            <a:gdLst/>
            <a:ahLst/>
            <a:cxnLst/>
            <a:rect l="l" t="t" r="r" b="b"/>
            <a:pathLst>
              <a:path w="0" h="379729">
                <a:moveTo>
                  <a:pt x="0" y="0"/>
                </a:moveTo>
                <a:lnTo>
                  <a:pt x="0" y="379475"/>
                </a:lnTo>
              </a:path>
            </a:pathLst>
          </a:custGeom>
          <a:ln w="13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7339" y="4163567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4" h="0">
                <a:moveTo>
                  <a:pt x="0" y="0"/>
                </a:moveTo>
                <a:lnTo>
                  <a:pt x="557783" y="0"/>
                </a:lnTo>
              </a:path>
            </a:pathLst>
          </a:custGeom>
          <a:ln w="131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9939" y="1235455"/>
            <a:ext cx="5406390" cy="333057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63500" marR="30480">
              <a:lnSpc>
                <a:spcPts val="2160"/>
              </a:lnSpc>
              <a:spcBef>
                <a:spcPts val="375"/>
              </a:spcBef>
              <a:buChar char="-"/>
              <a:tabLst>
                <a:tab pos="344170" algn="l"/>
              </a:tabLst>
            </a:pPr>
            <a:r>
              <a:rPr dirty="0" sz="2000" spc="-5">
                <a:latin typeface="Arial"/>
                <a:cs typeface="Arial"/>
              </a:rPr>
              <a:t>Using the same concept as Thompson,  Bainbridge was able to construct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device that  </a:t>
            </a:r>
            <a:r>
              <a:rPr dirty="0" sz="2000">
                <a:latin typeface="Arial"/>
                <a:cs typeface="Arial"/>
              </a:rPr>
              <a:t>would </a:t>
            </a:r>
            <a:r>
              <a:rPr dirty="0" sz="2000" spc="-5">
                <a:latin typeface="Arial"/>
                <a:cs typeface="Arial"/>
              </a:rPr>
              <a:t>only allow </a:t>
            </a:r>
            <a:r>
              <a:rPr dirty="0" sz="2000">
                <a:latin typeface="Arial"/>
                <a:cs typeface="Arial"/>
              </a:rPr>
              <a:t>one </a:t>
            </a:r>
            <a:r>
              <a:rPr dirty="0" sz="2000" spc="-5">
                <a:latin typeface="Arial"/>
                <a:cs typeface="Arial"/>
              </a:rPr>
              <a:t>mass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flight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reach  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detector.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1700">
              <a:latin typeface="Arial"/>
              <a:cs typeface="Arial"/>
            </a:endParaRPr>
          </a:p>
          <a:p>
            <a:pPr algn="just" marL="63500" marR="113664">
              <a:lnSpc>
                <a:spcPct val="100000"/>
              </a:lnSpc>
              <a:buChar char="-"/>
              <a:tabLst>
                <a:tab pos="219075" algn="l"/>
              </a:tabLst>
            </a:pPr>
            <a:r>
              <a:rPr dirty="0" sz="2000" spc="-5">
                <a:latin typeface="Arial"/>
                <a:cs typeface="Arial"/>
              </a:rPr>
              <a:t>Velocity selector filters particles with </a:t>
            </a:r>
            <a:r>
              <a:rPr dirty="0" sz="2000">
                <a:latin typeface="Arial"/>
                <a:cs typeface="Arial"/>
              </a:rPr>
              <a:t>v = </a:t>
            </a:r>
            <a:r>
              <a:rPr dirty="0" sz="2000" spc="-5">
                <a:latin typeface="Arial"/>
                <a:cs typeface="Arial"/>
              </a:rPr>
              <a:t>E/B.  After this,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region of </a:t>
            </a:r>
            <a:r>
              <a:rPr dirty="0" sz="2000" spc="-5">
                <a:latin typeface="Arial"/>
                <a:cs typeface="Arial"/>
              </a:rPr>
              <a:t>B’ particles with 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baseline="-21367" sz="1950">
                <a:latin typeface="Arial"/>
                <a:cs typeface="Arial"/>
              </a:rPr>
              <a:t>2 </a:t>
            </a:r>
            <a:r>
              <a:rPr dirty="0" sz="2000">
                <a:latin typeface="Arial"/>
                <a:cs typeface="Arial"/>
              </a:rPr>
              <a:t>&gt;  m</a:t>
            </a:r>
            <a:r>
              <a:rPr dirty="0" baseline="-21367" sz="1950">
                <a:latin typeface="Arial"/>
                <a:cs typeface="Arial"/>
              </a:rPr>
              <a:t>1 </a:t>
            </a:r>
            <a:r>
              <a:rPr dirty="0" sz="2000" spc="-5">
                <a:latin typeface="Arial"/>
                <a:cs typeface="Arial"/>
              </a:rPr>
              <a:t>travel with radius </a:t>
            </a:r>
            <a:r>
              <a:rPr dirty="0" sz="2000">
                <a:latin typeface="Arial"/>
                <a:cs typeface="Arial"/>
              </a:rPr>
              <a:t>(R</a:t>
            </a:r>
            <a:r>
              <a:rPr dirty="0" baseline="-21367" sz="1950">
                <a:latin typeface="Arial"/>
                <a:cs typeface="Arial"/>
              </a:rPr>
              <a:t>2 </a:t>
            </a:r>
            <a:r>
              <a:rPr dirty="0" sz="2000">
                <a:latin typeface="Arial"/>
                <a:cs typeface="Arial"/>
              </a:rPr>
              <a:t>&gt;</a:t>
            </a:r>
            <a:r>
              <a:rPr dirty="0" sz="2000" spc="-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baseline="-21367" sz="1950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  <a:spcBef>
                <a:spcPts val="1430"/>
              </a:spcBef>
              <a:tabLst>
                <a:tab pos="883285" algn="l"/>
              </a:tabLst>
            </a:pPr>
            <a:r>
              <a:rPr dirty="0" baseline="-34444" sz="3750" spc="-7" i="1">
                <a:latin typeface="Times New Roman"/>
                <a:cs typeface="Times New Roman"/>
              </a:rPr>
              <a:t>R </a:t>
            </a:r>
            <a:r>
              <a:rPr dirty="0" baseline="-34444" sz="3750" spc="-7">
                <a:latin typeface="Symbol"/>
                <a:cs typeface="Symbol"/>
              </a:rPr>
              <a:t></a:t>
            </a:r>
            <a:r>
              <a:rPr dirty="0" baseline="-34444" sz="3750" spc="-7">
                <a:latin typeface="Times New Roman"/>
                <a:cs typeface="Times New Roman"/>
              </a:rPr>
              <a:t>	</a:t>
            </a:r>
            <a:r>
              <a:rPr dirty="0" sz="2500" spc="-5" i="1">
                <a:latin typeface="Times New Roman"/>
                <a:cs typeface="Times New Roman"/>
              </a:rPr>
              <a:t>mv</a:t>
            </a:r>
            <a:endParaRPr sz="2500">
              <a:latin typeface="Times New Roman"/>
              <a:cs typeface="Times New Roman"/>
            </a:endParaRPr>
          </a:p>
          <a:p>
            <a:pPr marL="854075">
              <a:lnSpc>
                <a:spcPct val="100000"/>
              </a:lnSpc>
              <a:spcBef>
                <a:spcPts val="520"/>
              </a:spcBef>
            </a:pPr>
            <a:r>
              <a:rPr dirty="0" sz="2500" spc="-5" i="1">
                <a:latin typeface="Times New Roman"/>
                <a:cs typeface="Times New Roman"/>
              </a:rPr>
              <a:t>q</a:t>
            </a:r>
            <a:r>
              <a:rPr dirty="0" sz="2500" spc="-95" i="1">
                <a:latin typeface="Times New Roman"/>
                <a:cs typeface="Times New Roman"/>
              </a:rPr>
              <a:t> </a:t>
            </a:r>
            <a:r>
              <a:rPr dirty="0" sz="2500" spc="30" i="1">
                <a:latin typeface="Times New Roman"/>
                <a:cs typeface="Times New Roman"/>
              </a:rPr>
              <a:t>B</a:t>
            </a:r>
            <a:r>
              <a:rPr dirty="0" sz="2500" spc="30">
                <a:latin typeface="Times New Roman"/>
                <a:cs typeface="Times New Roman"/>
              </a:rPr>
              <a:t>'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724916"/>
            <a:ext cx="818959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1) </a:t>
            </a: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moving charge or collection of moving charges (e.g. electric current)  produces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magnetic field. (Chap.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28).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6355" y="1578355"/>
            <a:ext cx="8623935" cy="5331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 marR="127571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2) </a:t>
            </a: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second current or charge responds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the magnetic field and  experiences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magnetic force. (Chap.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27).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1.</a:t>
            </a:r>
            <a:r>
              <a:rPr dirty="0" sz="2400" b="1">
                <a:solidFill>
                  <a:srgbClr val="3232FF"/>
                </a:solid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Magnetism</a:t>
            </a:r>
            <a:endParaRPr sz="2400">
              <a:latin typeface="Arial"/>
              <a:cs typeface="Arial"/>
            </a:endParaRPr>
          </a:p>
          <a:p>
            <a:pPr marL="36830" marR="5080" indent="-635">
              <a:lnSpc>
                <a:spcPct val="100000"/>
              </a:lnSpc>
              <a:spcBef>
                <a:spcPts val="202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Permanent magnets: </a:t>
            </a:r>
            <a:r>
              <a:rPr dirty="0" sz="2000" spc="-5">
                <a:latin typeface="Arial"/>
                <a:cs typeface="Arial"/>
              </a:rPr>
              <a:t>exert forces on each other </a:t>
            </a:r>
            <a:r>
              <a:rPr dirty="0" sz="2000">
                <a:latin typeface="Arial"/>
                <a:cs typeface="Arial"/>
              </a:rPr>
              <a:t>as </a:t>
            </a:r>
            <a:r>
              <a:rPr dirty="0" sz="2000" spc="-5">
                <a:latin typeface="Arial"/>
                <a:cs typeface="Arial"/>
              </a:rPr>
              <a:t>well </a:t>
            </a:r>
            <a:r>
              <a:rPr dirty="0" sz="2000">
                <a:latin typeface="Arial"/>
                <a:cs typeface="Arial"/>
              </a:rPr>
              <a:t>as on </a:t>
            </a:r>
            <a:r>
              <a:rPr dirty="0" sz="2000" spc="-5">
                <a:latin typeface="Arial"/>
                <a:cs typeface="Arial"/>
              </a:rPr>
              <a:t>unmagnetized  </a:t>
            </a:r>
            <a:r>
              <a:rPr dirty="0" sz="2000">
                <a:latin typeface="Arial"/>
                <a:cs typeface="Arial"/>
              </a:rPr>
              <a:t>Fe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pieces.</a:t>
            </a:r>
            <a:endParaRPr sz="2000">
              <a:latin typeface="Arial"/>
              <a:cs typeface="Arial"/>
            </a:endParaRPr>
          </a:p>
          <a:p>
            <a:pPr marL="192405" indent="-156210">
              <a:lnSpc>
                <a:spcPct val="100000"/>
              </a:lnSpc>
              <a:spcBef>
                <a:spcPts val="1200"/>
              </a:spcBef>
              <a:buChar char="-"/>
              <a:tabLst>
                <a:tab pos="193040" algn="l"/>
              </a:tabLst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needle </a:t>
            </a:r>
            <a:r>
              <a:rPr dirty="0" sz="2000">
                <a:latin typeface="Arial"/>
                <a:cs typeface="Arial"/>
              </a:rPr>
              <a:t>of a </a:t>
            </a:r>
            <a:r>
              <a:rPr dirty="0" sz="2000" spc="-5">
                <a:latin typeface="Arial"/>
                <a:cs typeface="Arial"/>
              </a:rPr>
              <a:t>compass </a:t>
            </a:r>
            <a:r>
              <a:rPr dirty="0" sz="2000">
                <a:latin typeface="Arial"/>
                <a:cs typeface="Arial"/>
              </a:rPr>
              <a:t>is a </a:t>
            </a:r>
            <a:r>
              <a:rPr dirty="0" sz="2000" spc="-5">
                <a:latin typeface="Arial"/>
                <a:cs typeface="Arial"/>
              </a:rPr>
              <a:t>piece of magnetized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Fe.</a:t>
            </a:r>
            <a:endParaRPr sz="2000">
              <a:latin typeface="Arial"/>
              <a:cs typeface="Arial"/>
            </a:endParaRPr>
          </a:p>
          <a:p>
            <a:pPr marL="36830" marR="311150">
              <a:lnSpc>
                <a:spcPct val="100000"/>
              </a:lnSpc>
              <a:spcBef>
                <a:spcPts val="1200"/>
              </a:spcBef>
              <a:buChar char="-"/>
              <a:tabLst>
                <a:tab pos="191135" algn="l"/>
              </a:tabLst>
            </a:pPr>
            <a:r>
              <a:rPr dirty="0" sz="2000" spc="-5">
                <a:latin typeface="Arial"/>
                <a:cs typeface="Arial"/>
              </a:rPr>
              <a:t>If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bar-shaped permanent magnet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10">
                <a:latin typeface="Arial"/>
                <a:cs typeface="Arial"/>
              </a:rPr>
              <a:t>free </a:t>
            </a:r>
            <a:r>
              <a:rPr dirty="0" sz="2000" spc="-5">
                <a:latin typeface="Arial"/>
                <a:cs typeface="Arial"/>
              </a:rPr>
              <a:t>to rotate, </a:t>
            </a:r>
            <a:r>
              <a:rPr dirty="0" sz="2000">
                <a:latin typeface="Arial"/>
                <a:cs typeface="Arial"/>
              </a:rPr>
              <a:t>one </a:t>
            </a:r>
            <a:r>
              <a:rPr dirty="0" sz="2000" spc="-5">
                <a:latin typeface="Arial"/>
                <a:cs typeface="Arial"/>
              </a:rPr>
              <a:t>end points north  (north pole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magnet).</a:t>
            </a:r>
            <a:endParaRPr sz="2000">
              <a:latin typeface="Arial"/>
              <a:cs typeface="Arial"/>
            </a:endParaRPr>
          </a:p>
          <a:p>
            <a:pPr marL="36830" marR="8255">
              <a:lnSpc>
                <a:spcPct val="100000"/>
              </a:lnSpc>
              <a:spcBef>
                <a:spcPts val="1200"/>
              </a:spcBef>
              <a:buChar char="-"/>
              <a:tabLst>
                <a:tab pos="191135" algn="l"/>
              </a:tabLst>
            </a:pPr>
            <a:r>
              <a:rPr dirty="0" sz="2000" spc="-5">
                <a:latin typeface="Arial"/>
                <a:cs typeface="Arial"/>
              </a:rPr>
              <a:t>An </a:t>
            </a:r>
            <a:r>
              <a:rPr dirty="0" sz="2000">
                <a:latin typeface="Arial"/>
                <a:cs typeface="Arial"/>
              </a:rPr>
              <a:t>object </a:t>
            </a:r>
            <a:r>
              <a:rPr dirty="0" sz="2000" spc="-5">
                <a:latin typeface="Arial"/>
                <a:cs typeface="Arial"/>
              </a:rPr>
              <a:t>that contains </a:t>
            </a:r>
            <a:r>
              <a:rPr dirty="0" sz="2000">
                <a:latin typeface="Arial"/>
                <a:cs typeface="Arial"/>
              </a:rPr>
              <a:t>Fe is not by </a:t>
            </a:r>
            <a:r>
              <a:rPr dirty="0" sz="2000" spc="-5">
                <a:latin typeface="Arial"/>
                <a:cs typeface="Arial"/>
              </a:rPr>
              <a:t>itself magnetized, it </a:t>
            </a:r>
            <a:r>
              <a:rPr dirty="0" sz="2000">
                <a:latin typeface="Arial"/>
                <a:cs typeface="Arial"/>
              </a:rPr>
              <a:t>can be </a:t>
            </a:r>
            <a:r>
              <a:rPr dirty="0" sz="2000" spc="-5">
                <a:latin typeface="Arial"/>
                <a:cs typeface="Arial"/>
              </a:rPr>
              <a:t>attracted </a:t>
            </a:r>
            <a:r>
              <a:rPr dirty="0" sz="2000">
                <a:latin typeface="Arial"/>
                <a:cs typeface="Arial"/>
              </a:rPr>
              <a:t>by  </a:t>
            </a:r>
            <a:r>
              <a:rPr dirty="0" sz="2000" spc="-5">
                <a:latin typeface="Arial"/>
                <a:cs typeface="Arial"/>
              </a:rPr>
              <a:t>either the north or south pole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permanent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magnet.</a:t>
            </a:r>
            <a:endParaRPr sz="2000">
              <a:latin typeface="Arial"/>
              <a:cs typeface="Arial"/>
            </a:endParaRPr>
          </a:p>
          <a:p>
            <a:pPr marL="36830" marR="76200">
              <a:lnSpc>
                <a:spcPct val="100000"/>
              </a:lnSpc>
              <a:spcBef>
                <a:spcPts val="1200"/>
              </a:spcBef>
              <a:buChar char="-"/>
              <a:tabLst>
                <a:tab pos="191135" algn="l"/>
              </a:tabLst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bar </a:t>
            </a:r>
            <a:r>
              <a:rPr dirty="0" sz="2000" spc="-5">
                <a:latin typeface="Arial"/>
                <a:cs typeface="Arial"/>
              </a:rPr>
              <a:t>magnet sets </a:t>
            </a:r>
            <a:r>
              <a:rPr dirty="0" sz="2000">
                <a:latin typeface="Arial"/>
                <a:cs typeface="Arial"/>
              </a:rPr>
              <a:t>up a </a:t>
            </a:r>
            <a:r>
              <a:rPr dirty="0" sz="2000" spc="-5">
                <a:latin typeface="Arial"/>
                <a:cs typeface="Arial"/>
              </a:rPr>
              <a:t>magnetic field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space around it and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second  </a:t>
            </a:r>
            <a:r>
              <a:rPr dirty="0" sz="2000">
                <a:latin typeface="Arial"/>
                <a:cs typeface="Arial"/>
              </a:rPr>
              <a:t>body </a:t>
            </a:r>
            <a:r>
              <a:rPr dirty="0" sz="2000" spc="-5">
                <a:latin typeface="Arial"/>
                <a:cs typeface="Arial"/>
              </a:rPr>
              <a:t>responds to that field. </a:t>
            </a: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compass needle </a:t>
            </a:r>
            <a:r>
              <a:rPr dirty="0" sz="2000" spc="-10">
                <a:latin typeface="Arial"/>
                <a:cs typeface="Arial"/>
              </a:rPr>
              <a:t>tends to </a:t>
            </a:r>
            <a:r>
              <a:rPr dirty="0" sz="2000" spc="-5">
                <a:latin typeface="Arial"/>
                <a:cs typeface="Arial"/>
              </a:rPr>
              <a:t>align with the  magnetic field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-5">
                <a:latin typeface="Arial"/>
                <a:cs typeface="Arial"/>
              </a:rPr>
              <a:t>the needle’s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position.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7747" y="1676400"/>
            <a:ext cx="2267901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5319" y="4054264"/>
            <a:ext cx="2957041" cy="3078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4539" y="616712"/>
            <a:ext cx="7473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6.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 Force on </a:t>
            </a:r>
            <a:r>
              <a:rPr dirty="0" u="heavy" sz="24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Current-Carrying Conductor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011" y="986436"/>
            <a:ext cx="154305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330"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539" y="1183032"/>
            <a:ext cx="1745614" cy="1002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25"/>
              </a:spcBef>
            </a:pPr>
            <a:r>
              <a:rPr dirty="0" sz="2450" spc="-80" i="1">
                <a:latin typeface="Times New Roman"/>
                <a:cs typeface="Times New Roman"/>
              </a:rPr>
              <a:t>F</a:t>
            </a:r>
            <a:r>
              <a:rPr dirty="0" baseline="-22988" sz="2175" spc="-120" i="1">
                <a:latin typeface="Times New Roman"/>
                <a:cs typeface="Times New Roman"/>
              </a:rPr>
              <a:t>m </a:t>
            </a:r>
            <a:r>
              <a:rPr dirty="0" sz="2450" spc="15">
                <a:latin typeface="Symbol"/>
                <a:cs typeface="Symbol"/>
              </a:rPr>
              <a:t></a:t>
            </a:r>
            <a:r>
              <a:rPr dirty="0" sz="2450" spc="15">
                <a:latin typeface="Times New Roman"/>
                <a:cs typeface="Times New Roman"/>
              </a:rPr>
              <a:t> </a:t>
            </a:r>
            <a:r>
              <a:rPr dirty="0" sz="2450" spc="10" i="1">
                <a:latin typeface="Times New Roman"/>
                <a:cs typeface="Times New Roman"/>
              </a:rPr>
              <a:t>qv</a:t>
            </a:r>
            <a:r>
              <a:rPr dirty="0" baseline="-22988" sz="2175" spc="15" i="1">
                <a:latin typeface="Times New Roman"/>
                <a:cs typeface="Times New Roman"/>
              </a:rPr>
              <a:t>d </a:t>
            </a:r>
            <a:r>
              <a:rPr dirty="0" sz="2450" spc="15">
                <a:latin typeface="Symbol"/>
                <a:cs typeface="Symbol"/>
              </a:rPr>
              <a:t></a:t>
            </a:r>
            <a:r>
              <a:rPr dirty="0" sz="2450" spc="-420">
                <a:latin typeface="Times New Roman"/>
                <a:cs typeface="Times New Roman"/>
              </a:rPr>
              <a:t> </a:t>
            </a:r>
            <a:r>
              <a:rPr dirty="0" sz="2450" spc="15" i="1">
                <a:latin typeface="Times New Roman"/>
                <a:cs typeface="Times New Roman"/>
              </a:rPr>
              <a:t>B</a:t>
            </a:r>
            <a:endParaRPr sz="2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32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Total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force: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8875" y="911034"/>
            <a:ext cx="3471545" cy="1233170"/>
          </a:xfrm>
          <a:prstGeom prst="rect">
            <a:avLst/>
          </a:prstGeom>
        </p:spPr>
        <p:txBody>
          <a:bodyPr wrap="square" lIns="0" tIns="233679" rIns="0" bIns="0" rtlCol="0" vert="horz">
            <a:spAutoFit/>
          </a:bodyPr>
          <a:lstStyle/>
          <a:p>
            <a:pPr marL="2036445">
              <a:lnSpc>
                <a:spcPct val="100000"/>
              </a:lnSpc>
              <a:spcBef>
                <a:spcPts val="1839"/>
              </a:spcBef>
            </a:pPr>
            <a:r>
              <a:rPr dirty="0" sz="2650" spc="-85" i="1">
                <a:latin typeface="Times New Roman"/>
                <a:cs typeface="Times New Roman"/>
              </a:rPr>
              <a:t>F</a:t>
            </a:r>
            <a:r>
              <a:rPr dirty="0" baseline="-23297" sz="2325" spc="-127" i="1">
                <a:latin typeface="Times New Roman"/>
                <a:cs typeface="Times New Roman"/>
              </a:rPr>
              <a:t>m </a:t>
            </a:r>
            <a:r>
              <a:rPr dirty="0" sz="2650" spc="10">
                <a:latin typeface="Symbol"/>
                <a:cs typeface="Symbol"/>
              </a:rPr>
              <a:t></a:t>
            </a:r>
            <a:r>
              <a:rPr dirty="0" sz="2650" spc="10">
                <a:latin typeface="Times New Roman"/>
                <a:cs typeface="Times New Roman"/>
              </a:rPr>
              <a:t> </a:t>
            </a:r>
            <a:r>
              <a:rPr dirty="0" sz="2650" spc="10" i="1">
                <a:latin typeface="Times New Roman"/>
                <a:cs typeface="Times New Roman"/>
              </a:rPr>
              <a:t>qv</a:t>
            </a:r>
            <a:r>
              <a:rPr dirty="0" baseline="-23297" sz="2325" spc="15" i="1">
                <a:latin typeface="Times New Roman"/>
                <a:cs typeface="Times New Roman"/>
              </a:rPr>
              <a:t>d</a:t>
            </a:r>
            <a:r>
              <a:rPr dirty="0" baseline="-23297" sz="2325" spc="-209" i="1">
                <a:latin typeface="Times New Roman"/>
                <a:cs typeface="Times New Roman"/>
              </a:rPr>
              <a:t> </a:t>
            </a:r>
            <a:r>
              <a:rPr dirty="0" sz="2650" spc="10" i="1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39"/>
              </a:spcBef>
            </a:pPr>
            <a:r>
              <a:rPr dirty="0" sz="2450" spc="-75" i="1">
                <a:latin typeface="Times New Roman"/>
                <a:cs typeface="Times New Roman"/>
              </a:rPr>
              <a:t>F</a:t>
            </a:r>
            <a:r>
              <a:rPr dirty="0" baseline="-22988" sz="2175" spc="-112" i="1">
                <a:latin typeface="Times New Roman"/>
                <a:cs typeface="Times New Roman"/>
              </a:rPr>
              <a:t>m </a:t>
            </a:r>
            <a:r>
              <a:rPr dirty="0" sz="2450" spc="15">
                <a:latin typeface="Symbol"/>
                <a:cs typeface="Symbol"/>
              </a:rPr>
              <a:t></a:t>
            </a:r>
            <a:r>
              <a:rPr dirty="0" sz="2450" spc="15">
                <a:latin typeface="Times New Roman"/>
                <a:cs typeface="Times New Roman"/>
              </a:rPr>
              <a:t> </a:t>
            </a:r>
            <a:r>
              <a:rPr dirty="0" sz="2450" spc="40">
                <a:latin typeface="Times New Roman"/>
                <a:cs typeface="Times New Roman"/>
              </a:rPr>
              <a:t>(</a:t>
            </a:r>
            <a:r>
              <a:rPr dirty="0" sz="2450" spc="40" i="1">
                <a:latin typeface="Times New Roman"/>
                <a:cs typeface="Times New Roman"/>
              </a:rPr>
              <a:t>nAl</a:t>
            </a:r>
            <a:r>
              <a:rPr dirty="0" sz="2450" spc="40">
                <a:latin typeface="Times New Roman"/>
                <a:cs typeface="Times New Roman"/>
              </a:rPr>
              <a:t>)(</a:t>
            </a:r>
            <a:r>
              <a:rPr dirty="0" sz="2450" spc="40" i="1">
                <a:latin typeface="Times New Roman"/>
                <a:cs typeface="Times New Roman"/>
              </a:rPr>
              <a:t>qv</a:t>
            </a:r>
            <a:r>
              <a:rPr dirty="0" baseline="-22988" sz="2175" spc="60" i="1">
                <a:latin typeface="Times New Roman"/>
                <a:cs typeface="Times New Roman"/>
              </a:rPr>
              <a:t>d</a:t>
            </a:r>
            <a:r>
              <a:rPr dirty="0" baseline="-22988" sz="2175" spc="-202" i="1">
                <a:latin typeface="Times New Roman"/>
                <a:cs typeface="Times New Roman"/>
              </a:rPr>
              <a:t> </a:t>
            </a:r>
            <a:r>
              <a:rPr dirty="0" sz="2450" spc="50" i="1">
                <a:latin typeface="Times New Roman"/>
                <a:cs typeface="Times New Roman"/>
              </a:rPr>
              <a:t>B</a:t>
            </a:r>
            <a:r>
              <a:rPr dirty="0" sz="2450" spc="5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8137" y="1221739"/>
            <a:ext cx="23679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Force on one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charge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1960" y="2448558"/>
            <a:ext cx="4488180" cy="12738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99695" marR="30480">
              <a:lnSpc>
                <a:spcPts val="2390"/>
              </a:lnSpc>
              <a:spcBef>
                <a:spcPts val="190"/>
              </a:spcBef>
            </a:pPr>
            <a:r>
              <a:rPr dirty="0" sz="2000">
                <a:latin typeface="Arial"/>
                <a:cs typeface="Arial"/>
              </a:rPr>
              <a:t>n = </a:t>
            </a:r>
            <a:r>
              <a:rPr dirty="0" sz="2000" spc="-5">
                <a:latin typeface="Arial"/>
                <a:cs typeface="Arial"/>
              </a:rPr>
              <a:t>number of charges per unit volume  </a:t>
            </a: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b="1" i="1">
                <a:latin typeface="Times New Roman"/>
                <a:cs typeface="Times New Roman"/>
              </a:rPr>
              <a:t>l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volume</a:t>
            </a:r>
            <a:endParaRPr sz="2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140"/>
              </a:spcBef>
            </a:pPr>
            <a:r>
              <a:rPr dirty="0" sz="2350" spc="-75" i="1">
                <a:latin typeface="Times New Roman"/>
                <a:cs typeface="Times New Roman"/>
              </a:rPr>
              <a:t>F</a:t>
            </a:r>
            <a:r>
              <a:rPr dirty="0" baseline="-24691" sz="2025" spc="-112" i="1">
                <a:latin typeface="Times New Roman"/>
                <a:cs typeface="Times New Roman"/>
              </a:rPr>
              <a:t>m</a:t>
            </a:r>
            <a:r>
              <a:rPr dirty="0" baseline="-24691" sz="2025" spc="-104" i="1">
                <a:latin typeface="Times New Roman"/>
                <a:cs typeface="Times New Roman"/>
              </a:rPr>
              <a:t> </a:t>
            </a:r>
            <a:r>
              <a:rPr dirty="0" sz="2350" spc="-5">
                <a:latin typeface="Symbol"/>
                <a:cs typeface="Symbol"/>
              </a:rPr>
              <a:t></a:t>
            </a:r>
            <a:r>
              <a:rPr dirty="0" sz="2350" spc="-5">
                <a:latin typeface="Times New Roman"/>
                <a:cs typeface="Times New Roman"/>
              </a:rPr>
              <a:t> </a:t>
            </a:r>
            <a:r>
              <a:rPr dirty="0" sz="2350" spc="10">
                <a:latin typeface="Times New Roman"/>
                <a:cs typeface="Times New Roman"/>
              </a:rPr>
              <a:t>(</a:t>
            </a:r>
            <a:r>
              <a:rPr dirty="0" sz="2350" spc="10" i="1">
                <a:latin typeface="Times New Roman"/>
                <a:cs typeface="Times New Roman"/>
              </a:rPr>
              <a:t>nqv</a:t>
            </a:r>
            <a:r>
              <a:rPr dirty="0" baseline="-24691" sz="2025" spc="15" i="1">
                <a:latin typeface="Times New Roman"/>
                <a:cs typeface="Times New Roman"/>
              </a:rPr>
              <a:t>d </a:t>
            </a:r>
            <a:r>
              <a:rPr dirty="0" sz="2350" spc="-5">
                <a:latin typeface="Times New Roman"/>
                <a:cs typeface="Times New Roman"/>
              </a:rPr>
              <a:t>)( </a:t>
            </a:r>
            <a:r>
              <a:rPr dirty="0" sz="2350" spc="-5" i="1">
                <a:latin typeface="Times New Roman"/>
                <a:cs typeface="Times New Roman"/>
              </a:rPr>
              <a:t>A</a:t>
            </a:r>
            <a:r>
              <a:rPr dirty="0" sz="2350" spc="-5">
                <a:latin typeface="Times New Roman"/>
                <a:cs typeface="Times New Roman"/>
              </a:rPr>
              <a:t>)(</a:t>
            </a:r>
            <a:r>
              <a:rPr dirty="0" sz="2350" spc="-5" i="1">
                <a:latin typeface="Times New Roman"/>
                <a:cs typeface="Times New Roman"/>
              </a:rPr>
              <a:t>lB</a:t>
            </a:r>
            <a:r>
              <a:rPr dirty="0" sz="2350" spc="-5">
                <a:latin typeface="Times New Roman"/>
                <a:cs typeface="Times New Roman"/>
              </a:rPr>
              <a:t>) </a:t>
            </a:r>
            <a:r>
              <a:rPr dirty="0" sz="2350" spc="-5">
                <a:latin typeface="Symbol"/>
                <a:cs typeface="Symbol"/>
              </a:rPr>
              <a:t></a:t>
            </a:r>
            <a:r>
              <a:rPr dirty="0" sz="2350" spc="-5">
                <a:latin typeface="Times New Roman"/>
                <a:cs typeface="Times New Roman"/>
              </a:rPr>
              <a:t> </a:t>
            </a:r>
            <a:r>
              <a:rPr dirty="0" sz="2350" spc="15">
                <a:latin typeface="Times New Roman"/>
                <a:cs typeface="Times New Roman"/>
              </a:rPr>
              <a:t>(</a:t>
            </a:r>
            <a:r>
              <a:rPr dirty="0" sz="2350" spc="15" i="1">
                <a:latin typeface="Times New Roman"/>
                <a:cs typeface="Times New Roman"/>
              </a:rPr>
              <a:t>JA</a:t>
            </a:r>
            <a:r>
              <a:rPr dirty="0" sz="2350" spc="15">
                <a:latin typeface="Times New Roman"/>
                <a:cs typeface="Times New Roman"/>
              </a:rPr>
              <a:t>)(</a:t>
            </a:r>
            <a:r>
              <a:rPr dirty="0" sz="2350" spc="15" i="1">
                <a:latin typeface="Times New Roman"/>
                <a:cs typeface="Times New Roman"/>
              </a:rPr>
              <a:t>lB</a:t>
            </a:r>
            <a:r>
              <a:rPr dirty="0" sz="2350" spc="15">
                <a:latin typeface="Times New Roman"/>
                <a:cs typeface="Times New Roman"/>
              </a:rPr>
              <a:t>) </a:t>
            </a:r>
            <a:r>
              <a:rPr dirty="0" sz="2350" spc="-5">
                <a:latin typeface="Symbol"/>
                <a:cs typeface="Symbol"/>
              </a:rPr>
              <a:t></a:t>
            </a:r>
            <a:r>
              <a:rPr dirty="0" sz="2350" spc="-5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IlB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8351" y="3390390"/>
            <a:ext cx="11499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(B </a:t>
            </a:r>
            <a:r>
              <a:rPr dirty="0" sz="2000" spc="5">
                <a:latin typeface="Arial"/>
                <a:cs typeface="Arial"/>
              </a:rPr>
              <a:t>┴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wire)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1238" y="3883904"/>
            <a:ext cx="4831080" cy="1838325"/>
          </a:xfrm>
          <a:prstGeom prst="rect">
            <a:avLst/>
          </a:prstGeom>
        </p:spPr>
        <p:txBody>
          <a:bodyPr wrap="square" lIns="0" tIns="177800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1400"/>
              </a:spcBef>
            </a:pPr>
            <a:r>
              <a:rPr dirty="0" sz="2000" spc="-5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general: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451484">
              <a:lnSpc>
                <a:spcPct val="100000"/>
              </a:lnSpc>
            </a:pPr>
            <a:r>
              <a:rPr dirty="0" sz="2650" spc="-5" i="1">
                <a:latin typeface="Times New Roman"/>
                <a:cs typeface="Times New Roman"/>
              </a:rPr>
              <a:t>F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-5">
                <a:latin typeface="Times New Roman"/>
                <a:cs typeface="Times New Roman"/>
              </a:rPr>
              <a:t> </a:t>
            </a:r>
            <a:r>
              <a:rPr dirty="0" sz="2650" spc="-20" i="1">
                <a:latin typeface="Times New Roman"/>
                <a:cs typeface="Times New Roman"/>
              </a:rPr>
              <a:t>IlB</a:t>
            </a:r>
            <a:r>
              <a:rPr dirty="0" baseline="-23297" sz="2325" spc="-30">
                <a:latin typeface="Symbol"/>
                <a:cs typeface="Symbol"/>
              </a:rPr>
              <a:t></a:t>
            </a:r>
            <a:r>
              <a:rPr dirty="0" baseline="-23297" sz="2325" spc="-30">
                <a:latin typeface="Times New Roman"/>
                <a:cs typeface="Times New Roman"/>
              </a:rPr>
              <a:t> </a:t>
            </a:r>
            <a:r>
              <a:rPr dirty="0" sz="2650" spc="-5">
                <a:latin typeface="Symbol"/>
                <a:cs typeface="Symbol"/>
              </a:rPr>
              <a:t></a:t>
            </a:r>
            <a:r>
              <a:rPr dirty="0" sz="2650" spc="-5">
                <a:latin typeface="Times New Roman"/>
                <a:cs typeface="Times New Roman"/>
              </a:rPr>
              <a:t> </a:t>
            </a:r>
            <a:r>
              <a:rPr dirty="0" sz="2650" spc="-10" i="1">
                <a:latin typeface="Times New Roman"/>
                <a:cs typeface="Times New Roman"/>
              </a:rPr>
              <a:t>IlB </a:t>
            </a:r>
            <a:r>
              <a:rPr dirty="0" sz="2650" spc="-5">
                <a:latin typeface="Times New Roman"/>
                <a:cs typeface="Times New Roman"/>
              </a:rPr>
              <a:t>sin</a:t>
            </a:r>
            <a:r>
              <a:rPr dirty="0" sz="2650" spc="-310">
                <a:latin typeface="Times New Roman"/>
                <a:cs typeface="Times New Roman"/>
              </a:rPr>
              <a:t> </a:t>
            </a:r>
            <a:r>
              <a:rPr dirty="0" sz="2800" spc="-95" i="1">
                <a:latin typeface="Symbol"/>
                <a:cs typeface="Symbol"/>
              </a:rPr>
              <a:t></a:t>
            </a:r>
            <a:endParaRPr sz="28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force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on 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straight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wire</a:t>
            </a:r>
            <a:r>
              <a:rPr dirty="0" sz="2000" spc="-6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segment: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8600" y="5829300"/>
            <a:ext cx="1447800" cy="46228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315"/>
              </a:spcBef>
            </a:pPr>
            <a:r>
              <a:rPr dirty="0" sz="2550" spc="20" i="1">
                <a:latin typeface="Times New Roman"/>
                <a:cs typeface="Times New Roman"/>
              </a:rPr>
              <a:t>F </a:t>
            </a:r>
            <a:r>
              <a:rPr dirty="0" sz="2550" spc="20">
                <a:latin typeface="Symbol"/>
                <a:cs typeface="Symbol"/>
              </a:rPr>
              <a:t></a:t>
            </a:r>
            <a:r>
              <a:rPr dirty="0" sz="2550" spc="2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Il </a:t>
            </a:r>
            <a:r>
              <a:rPr dirty="0" sz="2550" spc="20">
                <a:latin typeface="Symbol"/>
                <a:cs typeface="Symbol"/>
              </a:rPr>
              <a:t></a:t>
            </a:r>
            <a:r>
              <a:rPr dirty="0" sz="2550" spc="140">
                <a:latin typeface="Times New Roman"/>
                <a:cs typeface="Times New Roman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3938" y="6342407"/>
            <a:ext cx="5278120" cy="84391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force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on an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infinitesimal wire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section:</a:t>
            </a:r>
            <a:endParaRPr sz="2000">
              <a:latin typeface="Arial"/>
              <a:cs typeface="Arial"/>
            </a:endParaRPr>
          </a:p>
          <a:p>
            <a:pPr marL="431165">
              <a:lnSpc>
                <a:spcPct val="100000"/>
              </a:lnSpc>
              <a:spcBef>
                <a:spcPts val="400"/>
              </a:spcBef>
            </a:pPr>
            <a:r>
              <a:rPr dirty="0" sz="2800" spc="10" i="1">
                <a:latin typeface="Times New Roman"/>
                <a:cs typeface="Times New Roman"/>
              </a:rPr>
              <a:t>dF </a:t>
            </a:r>
            <a:r>
              <a:rPr dirty="0" sz="2800" spc="10">
                <a:latin typeface="Symbol"/>
                <a:cs typeface="Symbol"/>
              </a:rPr>
              <a:t>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Idl </a:t>
            </a:r>
            <a:r>
              <a:rPr dirty="0" sz="2800" spc="10">
                <a:latin typeface="Symbol"/>
                <a:cs typeface="Symbol"/>
              </a:rPr>
              <a:t></a:t>
            </a:r>
            <a:r>
              <a:rPr dirty="0" sz="2800" spc="210">
                <a:latin typeface="Times New Roman"/>
                <a:cs typeface="Times New Roman"/>
              </a:rPr>
              <a:t> </a:t>
            </a:r>
            <a:r>
              <a:rPr dirty="0" sz="2800" spc="10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- </a:t>
            </a:r>
            <a:r>
              <a:rPr dirty="0" spc="-5"/>
              <a:t>Current </a:t>
            </a:r>
            <a:r>
              <a:rPr dirty="0"/>
              <a:t>is </a:t>
            </a:r>
            <a:r>
              <a:rPr dirty="0" spc="-5"/>
              <a:t>not </a:t>
            </a:r>
            <a:r>
              <a:rPr dirty="0"/>
              <a:t>a </a:t>
            </a:r>
            <a:r>
              <a:rPr dirty="0" spc="-5"/>
              <a:t>vector. The direction </a:t>
            </a:r>
            <a:r>
              <a:rPr dirty="0"/>
              <a:t>of </a:t>
            </a:r>
            <a:r>
              <a:rPr dirty="0" spc="-5"/>
              <a:t>the current flow </a:t>
            </a:r>
            <a:r>
              <a:rPr dirty="0"/>
              <a:t>is </a:t>
            </a:r>
            <a:r>
              <a:rPr dirty="0" spc="-5"/>
              <a:t>given </a:t>
            </a:r>
            <a:r>
              <a:rPr dirty="0"/>
              <a:t>by </a:t>
            </a:r>
            <a:r>
              <a:rPr dirty="0" spc="-5"/>
              <a:t>dl, </a:t>
            </a:r>
            <a:r>
              <a:rPr dirty="0"/>
              <a:t>not </a:t>
            </a:r>
            <a:r>
              <a:rPr dirty="0" spc="-5"/>
              <a:t>I.  </a:t>
            </a:r>
            <a:r>
              <a:rPr dirty="0"/>
              <a:t>dl is </a:t>
            </a:r>
            <a:r>
              <a:rPr dirty="0" spc="-5"/>
              <a:t>tangent </a:t>
            </a:r>
            <a:r>
              <a:rPr dirty="0" spc="-10"/>
              <a:t>to </a:t>
            </a:r>
            <a:r>
              <a:rPr dirty="0" spc="-5"/>
              <a:t>the</a:t>
            </a:r>
            <a:r>
              <a:rPr dirty="0" spc="-35"/>
              <a:t> </a:t>
            </a:r>
            <a:r>
              <a:rPr dirty="0" spc="-5"/>
              <a:t>conductor.</a:t>
            </a:r>
          </a:p>
        </p:txBody>
      </p:sp>
      <p:sp>
        <p:nvSpPr>
          <p:cNvPr id="3" name="object 3"/>
          <p:cNvSpPr/>
          <p:nvPr/>
        </p:nvSpPr>
        <p:spPr>
          <a:xfrm>
            <a:off x="742188" y="931163"/>
            <a:ext cx="234696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53628" y="633984"/>
            <a:ext cx="233172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86400" y="3810000"/>
            <a:ext cx="3725333" cy="3317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48400" y="2685288"/>
            <a:ext cx="1447800" cy="46355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315"/>
              </a:spcBef>
            </a:pPr>
            <a:r>
              <a:rPr dirty="0" sz="2550" spc="20" i="1">
                <a:latin typeface="Times New Roman"/>
                <a:cs typeface="Times New Roman"/>
              </a:rPr>
              <a:t>F </a:t>
            </a:r>
            <a:r>
              <a:rPr dirty="0" sz="2550" spc="20">
                <a:latin typeface="Symbol"/>
                <a:cs typeface="Symbol"/>
              </a:rPr>
              <a:t></a:t>
            </a:r>
            <a:r>
              <a:rPr dirty="0" sz="2550" spc="20">
                <a:latin typeface="Times New Roman"/>
                <a:cs typeface="Times New Roman"/>
              </a:rPr>
              <a:t> </a:t>
            </a:r>
            <a:r>
              <a:rPr dirty="0" sz="2550" spc="-5" i="1">
                <a:latin typeface="Times New Roman"/>
                <a:cs typeface="Times New Roman"/>
              </a:rPr>
              <a:t>Il </a:t>
            </a:r>
            <a:r>
              <a:rPr dirty="0" sz="2550" spc="20">
                <a:latin typeface="Symbol"/>
                <a:cs typeface="Symbol"/>
              </a:rPr>
              <a:t></a:t>
            </a:r>
            <a:r>
              <a:rPr dirty="0" sz="2550" spc="140">
                <a:latin typeface="Times New Roman"/>
                <a:cs typeface="Times New Roman"/>
              </a:rPr>
              <a:t> </a:t>
            </a:r>
            <a:r>
              <a:rPr dirty="0" sz="2550" spc="20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43400" y="2616707"/>
            <a:ext cx="5247640" cy="4617720"/>
            <a:chOff x="4343400" y="2616707"/>
            <a:chExt cx="5247640" cy="4617720"/>
          </a:xfrm>
        </p:grpSpPr>
        <p:sp>
          <p:nvSpPr>
            <p:cNvPr id="3" name="object 3"/>
            <p:cNvSpPr/>
            <p:nvPr/>
          </p:nvSpPr>
          <p:spPr>
            <a:xfrm>
              <a:off x="4343400" y="2948940"/>
              <a:ext cx="5247132" cy="42852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43400" y="2616707"/>
              <a:ext cx="4859020" cy="593090"/>
            </a:xfrm>
            <a:custGeom>
              <a:avLst/>
              <a:gdLst/>
              <a:ahLst/>
              <a:cxnLst/>
              <a:rect l="l" t="t" r="r" b="b"/>
              <a:pathLst>
                <a:path w="4859020" h="593089">
                  <a:moveTo>
                    <a:pt x="4858512" y="0"/>
                  </a:moveTo>
                  <a:lnTo>
                    <a:pt x="2525268" y="0"/>
                  </a:lnTo>
                  <a:lnTo>
                    <a:pt x="2525268" y="198120"/>
                  </a:lnTo>
                  <a:lnTo>
                    <a:pt x="2331720" y="198120"/>
                  </a:lnTo>
                  <a:lnTo>
                    <a:pt x="2331720" y="131064"/>
                  </a:lnTo>
                  <a:lnTo>
                    <a:pt x="0" y="131064"/>
                  </a:lnTo>
                  <a:lnTo>
                    <a:pt x="0" y="592836"/>
                  </a:lnTo>
                  <a:lnTo>
                    <a:pt x="2331720" y="592836"/>
                  </a:lnTo>
                  <a:lnTo>
                    <a:pt x="2331720" y="396240"/>
                  </a:lnTo>
                  <a:lnTo>
                    <a:pt x="2525268" y="396240"/>
                  </a:lnTo>
                  <a:lnTo>
                    <a:pt x="2525268" y="461772"/>
                  </a:lnTo>
                  <a:lnTo>
                    <a:pt x="4858512" y="461772"/>
                  </a:lnTo>
                  <a:lnTo>
                    <a:pt x="4858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39139" y="616712"/>
            <a:ext cx="8771890" cy="368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7.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Force </a:t>
            </a:r>
            <a:r>
              <a:rPr dirty="0" u="heavy" sz="2400" spc="-1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Torque on </a:t>
            </a:r>
            <a:r>
              <a:rPr dirty="0" u="heavy" sz="24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a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Current</a:t>
            </a:r>
            <a:r>
              <a:rPr dirty="0" u="heavy" sz="240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114300" marR="1181100" indent="-76835">
              <a:lnSpc>
                <a:spcPct val="189000"/>
              </a:lnSpc>
              <a:spcBef>
                <a:spcPts val="60"/>
              </a:spcBef>
              <a:tabLst>
                <a:tab pos="4507865" algn="l"/>
              </a:tabLst>
            </a:pP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- The net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force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on 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current loop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in 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uniform magnetic field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is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zero</a:t>
            </a:r>
            <a:r>
              <a:rPr dirty="0" sz="2000" spc="-5">
                <a:latin typeface="Arial"/>
                <a:cs typeface="Arial"/>
              </a:rPr>
              <a:t>.  </a:t>
            </a:r>
            <a:r>
              <a:rPr dirty="0" sz="2000">
                <a:latin typeface="Arial"/>
                <a:cs typeface="Arial"/>
              </a:rPr>
              <a:t>Right wire of </a:t>
            </a:r>
            <a:r>
              <a:rPr dirty="0" sz="2000" spc="-5">
                <a:latin typeface="Arial"/>
                <a:cs typeface="Arial"/>
              </a:rPr>
              <a:t>length “a”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>
                <a:latin typeface="Arial"/>
                <a:cs typeface="Arial"/>
              </a:rPr>
              <a:t>= I a </a:t>
            </a:r>
            <a:r>
              <a:rPr dirty="0" sz="2000" spc="5">
                <a:latin typeface="Arial"/>
                <a:cs typeface="Arial"/>
              </a:rPr>
              <a:t>B	</a:t>
            </a:r>
            <a:r>
              <a:rPr dirty="0" sz="2000">
                <a:latin typeface="Arial"/>
                <a:cs typeface="Arial"/>
              </a:rPr>
              <a:t>(B </a:t>
            </a:r>
            <a:r>
              <a:rPr dirty="0" sz="2000" spc="5">
                <a:latin typeface="Arial"/>
                <a:cs typeface="Arial"/>
              </a:rPr>
              <a:t>┴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 i="1">
                <a:latin typeface="Times New Roman"/>
                <a:cs typeface="Times New Roman"/>
              </a:rPr>
              <a:t>l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995"/>
              </a:spcBef>
              <a:tabLst>
                <a:tab pos="5582285" algn="l"/>
                <a:tab pos="8579485" algn="l"/>
              </a:tabLst>
            </a:pPr>
            <a:r>
              <a:rPr dirty="0" sz="2000" spc="-5">
                <a:latin typeface="Arial"/>
                <a:cs typeface="Arial"/>
              </a:rPr>
              <a:t>Le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w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eng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’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sz="2000" spc="-15">
                <a:latin typeface="Arial"/>
                <a:cs typeface="Arial"/>
              </a:rPr>
              <a:t>9</a:t>
            </a:r>
            <a:r>
              <a:rPr dirty="0" sz="2000" spc="-5">
                <a:latin typeface="Arial"/>
                <a:cs typeface="Arial"/>
              </a:rPr>
              <a:t>0</a:t>
            </a:r>
            <a:r>
              <a:rPr dirty="0" sz="2000">
                <a:latin typeface="Arial"/>
                <a:cs typeface="Arial"/>
              </a:rPr>
              <a:t>º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φ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75">
                <a:latin typeface="Arial"/>
                <a:cs typeface="Arial"/>
              </a:rPr>
              <a:t>(B 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forms </a:t>
            </a:r>
            <a:r>
              <a:rPr dirty="0" sz="2000" spc="-5">
                <a:latin typeface="Arial"/>
                <a:cs typeface="Arial"/>
              </a:rPr>
              <a:t>90</a:t>
            </a:r>
            <a:r>
              <a:rPr dirty="0" sz="1800" spc="-5">
                <a:latin typeface="Arial"/>
                <a:cs typeface="Arial"/>
              </a:rPr>
              <a:t>º</a:t>
            </a:r>
            <a:r>
              <a:rPr dirty="0" sz="2000" spc="-5">
                <a:latin typeface="Arial"/>
                <a:cs typeface="Arial"/>
              </a:rPr>
              <a:t>-φ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angle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with	</a:t>
            </a:r>
            <a:r>
              <a:rPr dirty="0" sz="2000" spc="-10" i="1">
                <a:latin typeface="Times New Roman"/>
                <a:cs typeface="Times New Roman"/>
              </a:rPr>
              <a:t>l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2908935">
              <a:lnSpc>
                <a:spcPct val="100000"/>
              </a:lnSpc>
              <a:spcBef>
                <a:spcPts val="10"/>
              </a:spcBef>
            </a:pPr>
            <a:r>
              <a:rPr dirty="0" sz="2000" spc="-5">
                <a:latin typeface="Arial"/>
                <a:cs typeface="Arial"/>
              </a:rPr>
              <a:t>F’ </a:t>
            </a:r>
            <a:r>
              <a:rPr dirty="0" sz="2000">
                <a:latin typeface="Arial"/>
                <a:cs typeface="Arial"/>
              </a:rPr>
              <a:t>= I b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 spc="-5">
                <a:latin typeface="Arial"/>
                <a:cs typeface="Arial"/>
              </a:rPr>
              <a:t>cos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φ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net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>
                <a:latin typeface="Arial"/>
                <a:cs typeface="Arial"/>
              </a:rPr>
              <a:t>–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>
                <a:latin typeface="Arial"/>
                <a:cs typeface="Arial"/>
              </a:rPr>
              <a:t>+ </a:t>
            </a:r>
            <a:r>
              <a:rPr dirty="0" sz="2000" spc="-5">
                <a:latin typeface="Arial"/>
                <a:cs typeface="Arial"/>
              </a:rPr>
              <a:t>F’ </a:t>
            </a: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F’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Net torque </a:t>
            </a:r>
            <a:r>
              <a:rPr dirty="0" sz="2000">
                <a:latin typeface="Arial"/>
                <a:cs typeface="Arial"/>
              </a:rPr>
              <a:t>≠ 0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(general).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515" y="4447537"/>
            <a:ext cx="3396615" cy="101346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40"/>
              </a:spcBef>
              <a:tabLst>
                <a:tab pos="314325" algn="l"/>
              </a:tabLst>
            </a:pPr>
            <a:r>
              <a:rPr dirty="0" sz="2700" spc="-50" i="1">
                <a:latin typeface="Symbol"/>
                <a:cs typeface="Symbol"/>
              </a:rPr>
              <a:t></a:t>
            </a:r>
            <a:r>
              <a:rPr dirty="0" sz="2700" spc="-50">
                <a:latin typeface="Times New Roman"/>
                <a:cs typeface="Times New Roman"/>
              </a:rPr>
              <a:t>	</a:t>
            </a:r>
            <a:r>
              <a:rPr dirty="0" sz="2600" spc="-5">
                <a:latin typeface="Symbol"/>
                <a:cs typeface="Symbol"/>
              </a:rPr>
              <a:t></a:t>
            </a:r>
            <a:r>
              <a:rPr dirty="0" sz="2600" spc="-5">
                <a:latin typeface="Times New Roman"/>
                <a:cs typeface="Times New Roman"/>
              </a:rPr>
              <a:t> </a:t>
            </a:r>
            <a:r>
              <a:rPr dirty="0" sz="2600" spc="-5" i="1">
                <a:latin typeface="Times New Roman"/>
                <a:cs typeface="Times New Roman"/>
              </a:rPr>
              <a:t>r </a:t>
            </a:r>
            <a:r>
              <a:rPr dirty="0" sz="2600" spc="-5">
                <a:latin typeface="Symbol"/>
                <a:cs typeface="Symbol"/>
              </a:rPr>
              <a:t></a:t>
            </a:r>
            <a:r>
              <a:rPr dirty="0" sz="2600" spc="-350">
                <a:latin typeface="Times New Roman"/>
                <a:cs typeface="Times New Roman"/>
              </a:rPr>
              <a:t> </a:t>
            </a:r>
            <a:r>
              <a:rPr dirty="0" sz="2600" spc="-5" i="1"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45"/>
              </a:spcBef>
            </a:pPr>
            <a:r>
              <a:rPr dirty="0" sz="2700" spc="-50" i="1">
                <a:latin typeface="Symbol"/>
                <a:cs typeface="Symbol"/>
              </a:rPr>
              <a:t></a:t>
            </a:r>
            <a:r>
              <a:rPr dirty="0" sz="2700" spc="285" i="1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Symbol"/>
                <a:cs typeface="Symbol"/>
              </a:rPr>
              <a:t></a:t>
            </a:r>
            <a:r>
              <a:rPr dirty="0" sz="2600" spc="-65">
                <a:latin typeface="Times New Roman"/>
                <a:cs typeface="Times New Roman"/>
              </a:rPr>
              <a:t> </a:t>
            </a:r>
            <a:r>
              <a:rPr dirty="0" sz="2600" spc="-5" i="1">
                <a:latin typeface="Times New Roman"/>
                <a:cs typeface="Times New Roman"/>
              </a:rPr>
              <a:t>r</a:t>
            </a:r>
            <a:r>
              <a:rPr dirty="0" sz="2600" spc="-204" i="1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Symbol"/>
                <a:cs typeface="Symbol"/>
              </a:rPr>
              <a:t></a:t>
            </a:r>
            <a:r>
              <a:rPr dirty="0" sz="2600" spc="-250">
                <a:latin typeface="Times New Roman"/>
                <a:cs typeface="Times New Roman"/>
              </a:rPr>
              <a:t> </a:t>
            </a:r>
            <a:r>
              <a:rPr dirty="0" sz="2600" spc="-5" i="1">
                <a:latin typeface="Times New Roman"/>
                <a:cs typeface="Times New Roman"/>
              </a:rPr>
              <a:t>F</a:t>
            </a:r>
            <a:r>
              <a:rPr dirty="0" sz="2600" spc="-145" i="1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Times New Roman"/>
                <a:cs typeface="Times New Roman"/>
              </a:rPr>
              <a:t>sin</a:t>
            </a:r>
            <a:r>
              <a:rPr dirty="0" sz="2600" spc="-405">
                <a:latin typeface="Times New Roman"/>
                <a:cs typeface="Times New Roman"/>
              </a:rPr>
              <a:t> </a:t>
            </a:r>
            <a:r>
              <a:rPr dirty="0" sz="2700" spc="-65" i="1">
                <a:latin typeface="Symbol"/>
                <a:cs typeface="Symbol"/>
              </a:rPr>
              <a:t></a:t>
            </a:r>
            <a:r>
              <a:rPr dirty="0" sz="2700" spc="195" i="1">
                <a:latin typeface="Times New Roman"/>
                <a:cs typeface="Times New Roman"/>
              </a:rPr>
              <a:t> </a:t>
            </a:r>
            <a:r>
              <a:rPr dirty="0" sz="2600" spc="30">
                <a:latin typeface="Symbol"/>
                <a:cs typeface="Symbol"/>
              </a:rPr>
              <a:t></a:t>
            </a:r>
            <a:r>
              <a:rPr dirty="0" sz="2600" spc="30" i="1">
                <a:latin typeface="Times New Roman"/>
                <a:cs typeface="Times New Roman"/>
              </a:rPr>
              <a:t>r</a:t>
            </a:r>
            <a:r>
              <a:rPr dirty="0" sz="2600" spc="-390" i="1">
                <a:latin typeface="Times New Roman"/>
                <a:cs typeface="Times New Roman"/>
              </a:rPr>
              <a:t> </a:t>
            </a:r>
            <a:r>
              <a:rPr dirty="0" baseline="-24074" sz="2250" spc="7">
                <a:latin typeface="Symbol"/>
                <a:cs typeface="Symbol"/>
              </a:rPr>
              <a:t></a:t>
            </a:r>
            <a:r>
              <a:rPr dirty="0" baseline="-24074" sz="2250" spc="-352">
                <a:latin typeface="Times New Roman"/>
                <a:cs typeface="Times New Roman"/>
              </a:rPr>
              <a:t> </a:t>
            </a:r>
            <a:r>
              <a:rPr dirty="0" sz="2600" spc="-5" i="1">
                <a:latin typeface="Times New Roman"/>
                <a:cs typeface="Times New Roman"/>
              </a:rPr>
              <a:t>F</a:t>
            </a:r>
            <a:r>
              <a:rPr dirty="0" sz="2600" spc="185" i="1">
                <a:latin typeface="Times New Roman"/>
                <a:cs typeface="Times New Roman"/>
              </a:rPr>
              <a:t> </a:t>
            </a:r>
            <a:r>
              <a:rPr dirty="0" sz="2600" spc="-5">
                <a:latin typeface="Symbol"/>
                <a:cs typeface="Symbol"/>
              </a:rPr>
              <a:t></a:t>
            </a:r>
            <a:r>
              <a:rPr dirty="0" sz="2600" spc="-55">
                <a:latin typeface="Times New Roman"/>
                <a:cs typeface="Times New Roman"/>
              </a:rPr>
              <a:t> </a:t>
            </a:r>
            <a:r>
              <a:rPr dirty="0" sz="2600" spc="-60" i="1">
                <a:latin typeface="Times New Roman"/>
                <a:cs typeface="Times New Roman"/>
              </a:rPr>
              <a:t>rF</a:t>
            </a:r>
            <a:r>
              <a:rPr dirty="0" baseline="-24074" sz="2250" spc="-89">
                <a:latin typeface="Symbol"/>
                <a:cs typeface="Symbol"/>
              </a:rPr>
              <a:t></a:t>
            </a:r>
            <a:endParaRPr baseline="-24074" sz="22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795" y="4336794"/>
            <a:ext cx="660400" cy="4210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2445" algn="l"/>
              </a:tabLst>
            </a:pPr>
            <a:r>
              <a:rPr dirty="0" sz="2600" spc="335">
                <a:latin typeface="Arial"/>
                <a:cs typeface="Arial"/>
              </a:rPr>
              <a:t>.</a:t>
            </a:r>
            <a:r>
              <a:rPr dirty="0" sz="2600" spc="335">
                <a:latin typeface="Arial"/>
                <a:cs typeface="Arial"/>
              </a:rPr>
              <a:t>	</a:t>
            </a:r>
            <a:r>
              <a:rPr dirty="0" sz="2600" spc="335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9670" y="5778587"/>
            <a:ext cx="7429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50" spc="-295">
                <a:latin typeface="Arial"/>
                <a:cs typeface="Arial"/>
              </a:rPr>
              <a:t>○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087" y="5770624"/>
            <a:ext cx="2481580" cy="11474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2054860" algn="l"/>
              </a:tabLst>
            </a:pPr>
            <a:r>
              <a:rPr dirty="0" sz="2600" spc="-50" i="1">
                <a:latin typeface="Symbol"/>
                <a:cs typeface="Symbol"/>
              </a:rPr>
              <a:t></a:t>
            </a:r>
            <a:r>
              <a:rPr dirty="0" sz="2600" spc="-320" i="1">
                <a:latin typeface="Times New Roman"/>
                <a:cs typeface="Times New Roman"/>
              </a:rPr>
              <a:t> </a:t>
            </a:r>
            <a:r>
              <a:rPr dirty="0" baseline="-22988" sz="2175" i="1">
                <a:latin typeface="Times New Roman"/>
                <a:cs typeface="Times New Roman"/>
              </a:rPr>
              <a:t>F</a:t>
            </a:r>
            <a:r>
              <a:rPr dirty="0" baseline="-22988" sz="2175" spc="-202" i="1">
                <a:latin typeface="Times New Roman"/>
                <a:cs typeface="Times New Roman"/>
              </a:rPr>
              <a:t> </a:t>
            </a:r>
            <a:r>
              <a:rPr dirty="0" baseline="-22988" sz="2175">
                <a:latin typeface="Times New Roman"/>
                <a:cs typeface="Times New Roman"/>
              </a:rPr>
              <a:t>' </a:t>
            </a:r>
            <a:r>
              <a:rPr dirty="0" baseline="-22988" sz="2175" spc="104">
                <a:latin typeface="Times New Roman"/>
                <a:cs typeface="Times New Roman"/>
              </a:rPr>
              <a:t> </a:t>
            </a:r>
            <a:r>
              <a:rPr dirty="0" sz="2450" spc="20">
                <a:latin typeface="Symbol"/>
                <a:cs typeface="Symbol"/>
              </a:rPr>
              <a:t></a:t>
            </a:r>
            <a:r>
              <a:rPr dirty="0" sz="2450" spc="-40">
                <a:latin typeface="Times New Roman"/>
                <a:cs typeface="Times New Roman"/>
              </a:rPr>
              <a:t> </a:t>
            </a:r>
            <a:r>
              <a:rPr dirty="0" sz="2450" spc="15" i="1">
                <a:latin typeface="Times New Roman"/>
                <a:cs typeface="Times New Roman"/>
              </a:rPr>
              <a:t>r</a:t>
            </a:r>
            <a:r>
              <a:rPr dirty="0" sz="2450" spc="-180" i="1">
                <a:latin typeface="Times New Roman"/>
                <a:cs typeface="Times New Roman"/>
              </a:rPr>
              <a:t> </a:t>
            </a:r>
            <a:r>
              <a:rPr dirty="0" sz="2450" spc="10">
                <a:latin typeface="Symbol"/>
                <a:cs typeface="Symbol"/>
              </a:rPr>
              <a:t></a:t>
            </a:r>
            <a:r>
              <a:rPr dirty="0" sz="2450" spc="-225">
                <a:latin typeface="Times New Roman"/>
                <a:cs typeface="Times New Roman"/>
              </a:rPr>
              <a:t> </a:t>
            </a:r>
            <a:r>
              <a:rPr dirty="0" sz="2450" spc="25" i="1">
                <a:latin typeface="Times New Roman"/>
                <a:cs typeface="Times New Roman"/>
              </a:rPr>
              <a:t>F</a:t>
            </a:r>
            <a:r>
              <a:rPr dirty="0" sz="2450" spc="-110" i="1">
                <a:latin typeface="Times New Roman"/>
                <a:cs typeface="Times New Roman"/>
              </a:rPr>
              <a:t> </a:t>
            </a:r>
            <a:r>
              <a:rPr dirty="0" sz="2450" spc="15">
                <a:latin typeface="Times New Roman"/>
                <a:cs typeface="Times New Roman"/>
              </a:rPr>
              <a:t>sin</a:t>
            </a:r>
            <a:r>
              <a:rPr dirty="0" sz="2450" spc="-215">
                <a:latin typeface="Times New Roman"/>
                <a:cs typeface="Times New Roman"/>
              </a:rPr>
              <a:t> </a:t>
            </a:r>
            <a:r>
              <a:rPr dirty="0" sz="2450" spc="20">
                <a:latin typeface="Times New Roman"/>
                <a:cs typeface="Times New Roman"/>
              </a:rPr>
              <a:t>0	</a:t>
            </a:r>
            <a:r>
              <a:rPr dirty="0" sz="2450" spc="20">
                <a:latin typeface="Symbol"/>
                <a:cs typeface="Symbol"/>
              </a:rPr>
              <a:t></a:t>
            </a:r>
            <a:r>
              <a:rPr dirty="0" sz="2450" spc="-140">
                <a:latin typeface="Times New Roman"/>
                <a:cs typeface="Times New Roman"/>
              </a:rPr>
              <a:t> </a:t>
            </a:r>
            <a:r>
              <a:rPr dirty="0" sz="2450" spc="20">
                <a:latin typeface="Times New Roman"/>
                <a:cs typeface="Times New Roman"/>
              </a:rPr>
              <a:t>0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38735">
              <a:lnSpc>
                <a:spcPct val="100000"/>
              </a:lnSpc>
            </a:pPr>
            <a:r>
              <a:rPr dirty="0" sz="2550" spc="-55" i="1">
                <a:latin typeface="Symbol"/>
                <a:cs typeface="Symbol"/>
              </a:rPr>
              <a:t></a:t>
            </a:r>
            <a:r>
              <a:rPr dirty="0" sz="2550" spc="-320" i="1">
                <a:latin typeface="Times New Roman"/>
                <a:cs typeface="Times New Roman"/>
              </a:rPr>
              <a:t> </a:t>
            </a:r>
            <a:r>
              <a:rPr dirty="0" baseline="-23809" sz="2100" spc="7" i="1">
                <a:latin typeface="Times New Roman"/>
                <a:cs typeface="Times New Roman"/>
              </a:rPr>
              <a:t>F</a:t>
            </a:r>
            <a:r>
              <a:rPr dirty="0" baseline="-23809" sz="2100" spc="352" i="1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Symbol"/>
                <a:cs typeface="Symbol"/>
              </a:rPr>
              <a:t></a:t>
            </a:r>
            <a:r>
              <a:rPr dirty="0" sz="2400" spc="30">
                <a:latin typeface="Times New Roman"/>
                <a:cs typeface="Times New Roman"/>
              </a:rPr>
              <a:t> </a:t>
            </a:r>
            <a:r>
              <a:rPr dirty="0" sz="2400" spc="15" i="1">
                <a:latin typeface="Times New Roman"/>
                <a:cs typeface="Times New Roman"/>
              </a:rPr>
              <a:t>F</a:t>
            </a:r>
            <a:r>
              <a:rPr dirty="0" sz="2400" spc="-34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b</a:t>
            </a:r>
            <a:r>
              <a:rPr dirty="0" sz="2400" spc="-225" i="1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/</a:t>
            </a:r>
            <a:r>
              <a:rPr dirty="0" sz="2400" spc="-190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Times New Roman"/>
                <a:cs typeface="Times New Roman"/>
              </a:rPr>
              <a:t>2)</a:t>
            </a:r>
            <a:r>
              <a:rPr dirty="0" sz="2400" spc="-360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sin</a:t>
            </a:r>
            <a:r>
              <a:rPr dirty="0" sz="2400" spc="-365">
                <a:latin typeface="Times New Roman"/>
                <a:cs typeface="Times New Roman"/>
              </a:rPr>
              <a:t> </a:t>
            </a:r>
            <a:r>
              <a:rPr dirty="0" sz="2550" spc="-75" i="1">
                <a:latin typeface="Symbol"/>
                <a:cs typeface="Symbol"/>
              </a:rPr>
              <a:t></a:t>
            </a:r>
            <a:endParaRPr sz="2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0138" y="731205"/>
            <a:ext cx="3691254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2500" spc="70">
                <a:latin typeface="Symbol"/>
                <a:cs typeface="Symbol"/>
              </a:rPr>
              <a:t></a:t>
            </a:r>
            <a:r>
              <a:rPr dirty="0" sz="2600" spc="70" i="1">
                <a:latin typeface="Symbol"/>
                <a:cs typeface="Symbol"/>
              </a:rPr>
              <a:t>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baseline="-22988" sz="2175" spc="97">
                <a:latin typeface="Symbol"/>
                <a:cs typeface="Symbol"/>
              </a:rPr>
              <a:t></a:t>
            </a:r>
            <a:r>
              <a:rPr dirty="0" baseline="-22988" sz="2175" spc="97" i="1">
                <a:latin typeface="Times New Roman"/>
                <a:cs typeface="Times New Roman"/>
              </a:rPr>
              <a:t>F</a:t>
            </a:r>
            <a:r>
              <a:rPr dirty="0" baseline="-22988" sz="2175" spc="262" i="1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8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0</a:t>
            </a:r>
            <a:r>
              <a:rPr dirty="0" sz="2500" spc="-240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</a:t>
            </a:r>
            <a:r>
              <a:rPr dirty="0" sz="2500" spc="-204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0</a:t>
            </a:r>
            <a:r>
              <a:rPr dirty="0" sz="2500" spc="-250">
                <a:latin typeface="Times New Roman"/>
                <a:cs typeface="Times New Roman"/>
              </a:rPr>
              <a:t> </a:t>
            </a:r>
            <a:r>
              <a:rPr dirty="0" sz="2500">
                <a:latin typeface="Symbol"/>
                <a:cs typeface="Symbol"/>
              </a:rPr>
              <a:t></a:t>
            </a:r>
            <a:r>
              <a:rPr dirty="0" sz="2500" spc="-170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2(</a:t>
            </a:r>
            <a:r>
              <a:rPr dirty="0" sz="2500" spc="-5" i="1">
                <a:latin typeface="Times New Roman"/>
                <a:cs typeface="Times New Roman"/>
              </a:rPr>
              <a:t>b</a:t>
            </a:r>
            <a:r>
              <a:rPr dirty="0" sz="2500" spc="-240" i="1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/</a:t>
            </a:r>
            <a:r>
              <a:rPr dirty="0" sz="2500" spc="-200">
                <a:latin typeface="Times New Roman"/>
                <a:cs typeface="Times New Roman"/>
              </a:rPr>
              <a:t> </a:t>
            </a:r>
            <a:r>
              <a:rPr dirty="0" sz="2500" spc="45">
                <a:latin typeface="Times New Roman"/>
                <a:cs typeface="Times New Roman"/>
              </a:rPr>
              <a:t>2)</a:t>
            </a:r>
            <a:r>
              <a:rPr dirty="0" sz="2500" spc="45" i="1">
                <a:latin typeface="Times New Roman"/>
                <a:cs typeface="Times New Roman"/>
              </a:rPr>
              <a:t>F</a:t>
            </a:r>
            <a:r>
              <a:rPr dirty="0" sz="2500" spc="-130" i="1">
                <a:latin typeface="Times New Roman"/>
                <a:cs typeface="Times New Roman"/>
              </a:rPr>
              <a:t> </a:t>
            </a:r>
            <a:r>
              <a:rPr dirty="0" sz="2500" spc="-5">
                <a:latin typeface="Times New Roman"/>
                <a:cs typeface="Times New Roman"/>
              </a:rPr>
              <a:t>sin</a:t>
            </a:r>
            <a:r>
              <a:rPr dirty="0" sz="2500" spc="-385">
                <a:latin typeface="Times New Roman"/>
                <a:cs typeface="Times New Roman"/>
              </a:rPr>
              <a:t> </a:t>
            </a:r>
            <a:r>
              <a:rPr dirty="0" sz="2600" spc="-60" i="1">
                <a:latin typeface="Symbol"/>
                <a:cs typeface="Symbol"/>
              </a:rPr>
              <a:t>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  <a:tabLst>
                <a:tab pos="1452245" algn="l"/>
              </a:tabLst>
            </a:pPr>
            <a:r>
              <a:rPr dirty="0" sz="2500">
                <a:latin typeface="Symbol"/>
                <a:cs typeface="Symbol"/>
              </a:rPr>
              <a:t></a:t>
            </a:r>
            <a:r>
              <a:rPr dirty="0" sz="2500" spc="-320"/>
              <a:t> </a:t>
            </a:r>
            <a:r>
              <a:rPr dirty="0" sz="2600" spc="-45" i="1">
                <a:latin typeface="Symbol"/>
                <a:cs typeface="Symbol"/>
              </a:rPr>
              <a:t></a:t>
            </a:r>
            <a:r>
              <a:rPr dirty="0" sz="2600" spc="-320" i="1"/>
              <a:t> </a:t>
            </a:r>
            <a:r>
              <a:rPr dirty="0" baseline="-22988" sz="2175" spc="7" i="1">
                <a:latin typeface="Times New Roman"/>
                <a:cs typeface="Times New Roman"/>
              </a:rPr>
              <a:t>F</a:t>
            </a:r>
            <a:r>
              <a:rPr dirty="0" baseline="-22988" sz="2175" spc="-195" i="1">
                <a:latin typeface="Times New Roman"/>
                <a:cs typeface="Times New Roman"/>
              </a:rPr>
              <a:t> </a:t>
            </a:r>
            <a:r>
              <a:rPr dirty="0" baseline="-22988" sz="2175"/>
              <a:t>'	</a:t>
            </a:r>
            <a:r>
              <a:rPr dirty="0" sz="2500" spc="70">
                <a:latin typeface="Symbol"/>
                <a:cs typeface="Symbol"/>
              </a:rPr>
              <a:t></a:t>
            </a:r>
            <a:r>
              <a:rPr dirty="0" sz="2600" spc="70" i="1">
                <a:latin typeface="Symbol"/>
                <a:cs typeface="Symbol"/>
              </a:rPr>
              <a:t></a:t>
            </a:r>
            <a:r>
              <a:rPr dirty="0" sz="2600" spc="-355" i="1"/>
              <a:t> </a:t>
            </a:r>
            <a:r>
              <a:rPr dirty="0" baseline="-22988" sz="2175" spc="7" i="1">
                <a:latin typeface="Times New Roman"/>
                <a:cs typeface="Times New Roman"/>
              </a:rPr>
              <a:t>F</a:t>
            </a:r>
            <a:endParaRPr baseline="-22988" sz="217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4099" y="810453"/>
            <a:ext cx="74549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13333" sz="3750" spc="104">
                <a:latin typeface="Symbol"/>
                <a:cs typeface="Symbol"/>
              </a:rPr>
              <a:t></a:t>
            </a:r>
            <a:r>
              <a:rPr dirty="0" baseline="12820" sz="3900" spc="104" i="1">
                <a:latin typeface="Symbol"/>
                <a:cs typeface="Symbol"/>
              </a:rPr>
              <a:t></a:t>
            </a:r>
            <a:r>
              <a:rPr dirty="0" baseline="12820" sz="3900" spc="-592" i="1">
                <a:latin typeface="Times New Roman"/>
                <a:cs typeface="Times New Roman"/>
              </a:rPr>
              <a:t> </a:t>
            </a:r>
            <a:r>
              <a:rPr dirty="0" sz="1450" spc="65">
                <a:latin typeface="Symbol"/>
                <a:cs typeface="Symbol"/>
              </a:rPr>
              <a:t></a:t>
            </a:r>
            <a:r>
              <a:rPr dirty="0" sz="1450" spc="65" i="1">
                <a:latin typeface="Times New Roman"/>
                <a:cs typeface="Times New Roman"/>
              </a:rPr>
              <a:t>F</a:t>
            </a:r>
            <a:r>
              <a:rPr dirty="0" sz="1450" spc="-155" i="1">
                <a:latin typeface="Times New Roman"/>
                <a:cs typeface="Times New Roman"/>
              </a:rPr>
              <a:t> </a:t>
            </a:r>
            <a:r>
              <a:rPr dirty="0" sz="1450">
                <a:latin typeface="Times New Roman"/>
                <a:cs typeface="Times New Roman"/>
              </a:rPr>
              <a:t>'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415" y="810453"/>
            <a:ext cx="58801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12820" sz="3900" spc="-67" i="1">
                <a:latin typeface="Symbol"/>
                <a:cs typeface="Symbol"/>
              </a:rPr>
              <a:t></a:t>
            </a:r>
            <a:r>
              <a:rPr dirty="0" baseline="12820" sz="3900" spc="-667" i="1">
                <a:latin typeface="Times New Roman"/>
                <a:cs typeface="Times New Roman"/>
              </a:rPr>
              <a:t> </a:t>
            </a:r>
            <a:r>
              <a:rPr dirty="0" sz="1450" i="1">
                <a:latin typeface="Times New Roman"/>
                <a:cs typeface="Times New Roman"/>
              </a:rPr>
              <a:t>total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9791" y="1573951"/>
            <a:ext cx="548640" cy="405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3333" sz="3750" spc="-89" i="1">
                <a:latin typeface="Symbol"/>
                <a:cs typeface="Symbol"/>
              </a:rPr>
              <a:t></a:t>
            </a:r>
            <a:r>
              <a:rPr dirty="0" baseline="13333" sz="3750" spc="-652" i="1">
                <a:latin typeface="Times New Roman"/>
                <a:cs typeface="Times New Roman"/>
              </a:rPr>
              <a:t> </a:t>
            </a:r>
            <a:r>
              <a:rPr dirty="0" sz="1350" spc="10" i="1">
                <a:latin typeface="Times New Roman"/>
                <a:cs typeface="Times New Roman"/>
              </a:rPr>
              <a:t>total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8027" y="1499274"/>
            <a:ext cx="3216275" cy="405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350" spc="5">
                <a:latin typeface="Symbol"/>
                <a:cs typeface="Symbol"/>
              </a:rPr>
              <a:t></a:t>
            </a:r>
            <a:r>
              <a:rPr dirty="0" sz="2350" spc="-110">
                <a:latin typeface="Times New Roman"/>
                <a:cs typeface="Times New Roman"/>
              </a:rPr>
              <a:t> </a:t>
            </a:r>
            <a:r>
              <a:rPr dirty="0" sz="2350" spc="25">
                <a:latin typeface="Times New Roman"/>
                <a:cs typeface="Times New Roman"/>
              </a:rPr>
              <a:t>(</a:t>
            </a:r>
            <a:r>
              <a:rPr dirty="0" sz="2350" spc="25" i="1">
                <a:latin typeface="Times New Roman"/>
                <a:cs typeface="Times New Roman"/>
              </a:rPr>
              <a:t>IBa</a:t>
            </a:r>
            <a:r>
              <a:rPr dirty="0" sz="2350" spc="25">
                <a:latin typeface="Times New Roman"/>
                <a:cs typeface="Times New Roman"/>
              </a:rPr>
              <a:t>)(</a:t>
            </a:r>
            <a:r>
              <a:rPr dirty="0" sz="2350" spc="25" i="1">
                <a:latin typeface="Times New Roman"/>
                <a:cs typeface="Times New Roman"/>
              </a:rPr>
              <a:t>b</a:t>
            </a:r>
            <a:r>
              <a:rPr dirty="0" sz="2350" spc="-350" i="1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Times New Roman"/>
                <a:cs typeface="Times New Roman"/>
              </a:rPr>
              <a:t>sin</a:t>
            </a:r>
            <a:r>
              <a:rPr dirty="0" sz="2350" spc="-385">
                <a:latin typeface="Times New Roman"/>
                <a:cs typeface="Times New Roman"/>
              </a:rPr>
              <a:t> </a:t>
            </a:r>
            <a:r>
              <a:rPr dirty="0" sz="2500" spc="55" i="1">
                <a:latin typeface="Symbol"/>
                <a:cs typeface="Symbol"/>
              </a:rPr>
              <a:t></a:t>
            </a:r>
            <a:r>
              <a:rPr dirty="0" sz="2350" spc="55">
                <a:latin typeface="Times New Roman"/>
                <a:cs typeface="Times New Roman"/>
              </a:rPr>
              <a:t>)</a:t>
            </a:r>
            <a:r>
              <a:rPr dirty="0" sz="2350" spc="-65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Symbol"/>
                <a:cs typeface="Symbol"/>
              </a:rPr>
              <a:t></a:t>
            </a:r>
            <a:r>
              <a:rPr dirty="0" sz="2350">
                <a:latin typeface="Times New Roman"/>
                <a:cs typeface="Times New Roman"/>
              </a:rPr>
              <a:t> </a:t>
            </a:r>
            <a:r>
              <a:rPr dirty="0" sz="2350" spc="30" i="1">
                <a:latin typeface="Times New Roman"/>
                <a:cs typeface="Times New Roman"/>
              </a:rPr>
              <a:t>IBA</a:t>
            </a:r>
            <a:r>
              <a:rPr dirty="0" sz="2350" spc="30">
                <a:latin typeface="Times New Roman"/>
                <a:cs typeface="Times New Roman"/>
              </a:rPr>
              <a:t>sin</a:t>
            </a:r>
            <a:r>
              <a:rPr dirty="0" sz="2350" spc="-385">
                <a:latin typeface="Times New Roman"/>
                <a:cs typeface="Times New Roman"/>
              </a:rPr>
              <a:t> </a:t>
            </a:r>
            <a:r>
              <a:rPr dirty="0" sz="2500" spc="-85" i="1">
                <a:latin typeface="Symbol"/>
                <a:cs typeface="Symbol"/>
              </a:rPr>
              <a:t></a:t>
            </a:r>
            <a:endParaRPr sz="2500">
              <a:latin typeface="Symbol"/>
              <a:cs typeface="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393" y="2258543"/>
            <a:ext cx="8458200" cy="4904740"/>
            <a:chOff x="914393" y="2258543"/>
            <a:chExt cx="8458200" cy="4904740"/>
          </a:xfrm>
        </p:grpSpPr>
        <p:sp>
          <p:nvSpPr>
            <p:cNvPr id="9" name="object 9"/>
            <p:cNvSpPr/>
            <p:nvPr/>
          </p:nvSpPr>
          <p:spPr>
            <a:xfrm>
              <a:off x="914393" y="2258543"/>
              <a:ext cx="5463538" cy="29916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49595" y="4561332"/>
              <a:ext cx="4223003" cy="2601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479537" y="4140198"/>
            <a:ext cx="2474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Torque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zero, </a:t>
            </a:r>
            <a:r>
              <a:rPr dirty="0" sz="2000" spc="5">
                <a:latin typeface="Arial"/>
                <a:cs typeface="Arial"/>
              </a:rPr>
              <a:t>φ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0º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3083" y="1476755"/>
            <a:ext cx="4114800" cy="533400"/>
          </a:xfrm>
          <a:custGeom>
            <a:avLst/>
            <a:gdLst/>
            <a:ahLst/>
            <a:cxnLst/>
            <a:rect l="l" t="t" r="r" b="b"/>
            <a:pathLst>
              <a:path w="4114800" h="533400">
                <a:moveTo>
                  <a:pt x="0" y="0"/>
                </a:moveTo>
                <a:lnTo>
                  <a:pt x="0" y="533399"/>
                </a:lnTo>
                <a:lnTo>
                  <a:pt x="4114799" y="533399"/>
                </a:lnTo>
                <a:lnTo>
                  <a:pt x="41147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69339" y="5968997"/>
            <a:ext cx="31388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5">
                <a:latin typeface="Arial"/>
                <a:cs typeface="Arial"/>
              </a:rPr>
              <a:t>φ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angle between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vector  perpendicular to loop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2737" y="1525015"/>
            <a:ext cx="28054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Torque on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current</a:t>
            </a:r>
            <a:r>
              <a:rPr dirty="0" sz="2000" spc="-6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loop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2389122"/>
            <a:ext cx="758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 = a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86784" y="6262116"/>
            <a:ext cx="233172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580303"/>
            <a:ext cx="1314450" cy="4057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5">
                <a:latin typeface="Symbol"/>
                <a:cs typeface="Symbol"/>
              </a:rPr>
              <a:t></a:t>
            </a:r>
            <a:r>
              <a:rPr dirty="0" sz="2350" spc="5"/>
              <a:t> </a:t>
            </a:r>
            <a:r>
              <a:rPr dirty="0" sz="2350" spc="30" i="1">
                <a:latin typeface="Times New Roman"/>
                <a:cs typeface="Times New Roman"/>
              </a:rPr>
              <a:t>IBA</a:t>
            </a:r>
            <a:r>
              <a:rPr dirty="0" sz="2350" spc="30"/>
              <a:t>sin</a:t>
            </a:r>
            <a:r>
              <a:rPr dirty="0" sz="2350" spc="-434"/>
              <a:t> </a:t>
            </a:r>
            <a:r>
              <a:rPr dirty="0" sz="2500" spc="-85" i="1">
                <a:latin typeface="Symbol"/>
                <a:cs typeface="Symbol"/>
              </a:rPr>
              <a:t>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891" y="654979"/>
            <a:ext cx="561340" cy="405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3333" sz="3750" spc="-89" i="1">
                <a:latin typeface="Symbol"/>
                <a:cs typeface="Symbol"/>
              </a:rPr>
              <a:t></a:t>
            </a:r>
            <a:r>
              <a:rPr dirty="0" baseline="13333" sz="3750" spc="-652" i="1">
                <a:latin typeface="Times New Roman"/>
                <a:cs typeface="Times New Roman"/>
              </a:rPr>
              <a:t> </a:t>
            </a:r>
            <a:r>
              <a:rPr dirty="0" sz="1350" spc="10" i="1">
                <a:latin typeface="Times New Roman"/>
                <a:cs typeface="Times New Roman"/>
              </a:rPr>
              <a:t>total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6895" y="4390301"/>
            <a:ext cx="1212850" cy="405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5">
                <a:latin typeface="Symbol"/>
                <a:cs typeface="Symbol"/>
              </a:rPr>
              <a:t></a:t>
            </a:r>
            <a:r>
              <a:rPr dirty="0" sz="2350" spc="-50">
                <a:latin typeface="Times New Roman"/>
                <a:cs typeface="Times New Roman"/>
              </a:rPr>
              <a:t> </a:t>
            </a:r>
            <a:r>
              <a:rPr dirty="0" sz="2500" spc="-60" i="1">
                <a:latin typeface="Symbol"/>
                <a:cs typeface="Symbol"/>
              </a:rPr>
              <a:t></a:t>
            </a:r>
            <a:r>
              <a:rPr dirty="0" sz="2350" spc="-60" i="1">
                <a:latin typeface="Times New Roman"/>
                <a:cs typeface="Times New Roman"/>
              </a:rPr>
              <a:t>B</a:t>
            </a:r>
            <a:r>
              <a:rPr dirty="0" sz="2350" spc="-325" i="1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Times New Roman"/>
                <a:cs typeface="Times New Roman"/>
              </a:rPr>
              <a:t>sin</a:t>
            </a:r>
            <a:r>
              <a:rPr dirty="0" sz="2350" spc="-385">
                <a:latin typeface="Times New Roman"/>
                <a:cs typeface="Times New Roman"/>
              </a:rPr>
              <a:t> </a:t>
            </a:r>
            <a:r>
              <a:rPr dirty="0" sz="2500" spc="-85" i="1">
                <a:latin typeface="Symbol"/>
                <a:cs typeface="Symbol"/>
              </a:rPr>
              <a:t>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659" y="4464977"/>
            <a:ext cx="561340" cy="405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3333" sz="3750" spc="-89" i="1">
                <a:latin typeface="Symbol"/>
                <a:cs typeface="Symbol"/>
              </a:rPr>
              <a:t></a:t>
            </a:r>
            <a:r>
              <a:rPr dirty="0" baseline="13333" sz="3750" spc="-652" i="1">
                <a:latin typeface="Times New Roman"/>
                <a:cs typeface="Times New Roman"/>
              </a:rPr>
              <a:t> </a:t>
            </a:r>
            <a:r>
              <a:rPr dirty="0" sz="1350" spc="10" i="1">
                <a:latin typeface="Times New Roman"/>
                <a:cs typeface="Times New Roman"/>
              </a:rPr>
              <a:t>total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5606" y="1171768"/>
            <a:ext cx="14795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3790" y="1340664"/>
            <a:ext cx="810260" cy="4044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50" spc="-60" i="1">
                <a:latin typeface="Symbol"/>
                <a:cs typeface="Symbol"/>
              </a:rPr>
              <a:t></a:t>
            </a:r>
            <a:r>
              <a:rPr dirty="0" sz="2450" spc="-60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 spc="95">
                <a:latin typeface="Times New Roman"/>
                <a:cs typeface="Times New Roman"/>
              </a:rPr>
              <a:t> </a:t>
            </a:r>
            <a:r>
              <a:rPr dirty="0" sz="2350" spc="-10" i="1">
                <a:latin typeface="Times New Roman"/>
                <a:cs typeface="Times New Roman"/>
              </a:rPr>
              <a:t>IA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539" y="1400047"/>
            <a:ext cx="28625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dipole</a:t>
            </a:r>
            <a:r>
              <a:rPr dirty="0" sz="2000" spc="-5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moment: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0" y="1360931"/>
            <a:ext cx="990600" cy="424180"/>
          </a:xfrm>
          <a:custGeom>
            <a:avLst/>
            <a:gdLst/>
            <a:ahLst/>
            <a:cxnLst/>
            <a:rect l="l" t="t" r="r" b="b"/>
            <a:pathLst>
              <a:path w="990600" h="424180">
                <a:moveTo>
                  <a:pt x="0" y="0"/>
                </a:moveTo>
                <a:lnTo>
                  <a:pt x="0" y="423671"/>
                </a:lnTo>
                <a:lnTo>
                  <a:pt x="990599" y="423671"/>
                </a:lnTo>
                <a:lnTo>
                  <a:pt x="9905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81958" y="4955859"/>
            <a:ext cx="64008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dirty="0" sz="2350" spc="310">
                <a:latin typeface="Arial"/>
                <a:cs typeface="Arial"/>
              </a:rPr>
              <a:t>.</a:t>
            </a:r>
            <a:r>
              <a:rPr dirty="0" sz="2350" spc="310">
                <a:latin typeface="Arial"/>
                <a:cs typeface="Arial"/>
              </a:rPr>
              <a:t>	</a:t>
            </a:r>
            <a:r>
              <a:rPr dirty="0" sz="2350" spc="3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9475" y="5124755"/>
            <a:ext cx="1148715" cy="4044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6225" algn="l"/>
              </a:tabLst>
            </a:pPr>
            <a:r>
              <a:rPr dirty="0" sz="2450" spc="-45" i="1">
                <a:latin typeface="Symbol"/>
                <a:cs typeface="Symbol"/>
              </a:rPr>
              <a:t></a:t>
            </a:r>
            <a:r>
              <a:rPr dirty="0" sz="2450" spc="-45">
                <a:latin typeface="Times New Roman"/>
                <a:cs typeface="Times New Roman"/>
              </a:rPr>
              <a:t>	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>
                <a:latin typeface="Times New Roman"/>
                <a:cs typeface="Times New Roman"/>
              </a:rPr>
              <a:t> </a:t>
            </a:r>
            <a:r>
              <a:rPr dirty="0" sz="2450" spc="-60" i="1">
                <a:latin typeface="Symbol"/>
                <a:cs typeface="Symbol"/>
              </a:rPr>
              <a:t></a:t>
            </a:r>
            <a:r>
              <a:rPr dirty="0" sz="2450" spc="-60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</a:t>
            </a:r>
            <a:r>
              <a:rPr dirty="0" sz="2350" spc="-430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B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539" y="5191757"/>
            <a:ext cx="19164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</a:t>
            </a:r>
            <a:r>
              <a:rPr dirty="0" sz="2000" spc="-4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torque: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95600" y="51054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0" y="533399"/>
                </a:lnTo>
                <a:lnTo>
                  <a:pt x="1295399" y="53339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4539" y="6025385"/>
            <a:ext cx="44310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Potential Energy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for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</a:t>
            </a:r>
            <a:r>
              <a:rPr dirty="0" sz="2000" spc="-2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Dipole: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76488" y="1458467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 h="0">
                <a:moveTo>
                  <a:pt x="0" y="0"/>
                </a:moveTo>
                <a:lnTo>
                  <a:pt x="149351" y="0"/>
                </a:lnTo>
              </a:path>
            </a:pathLst>
          </a:custGeom>
          <a:ln w="123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343900" y="1335023"/>
            <a:ext cx="990600" cy="424180"/>
          </a:xfrm>
          <a:prstGeom prst="rect">
            <a:avLst/>
          </a:prstGeom>
          <a:ln w="25399">
            <a:solidFill>
              <a:srgbClr val="FF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70"/>
              </a:spcBef>
            </a:pPr>
            <a:r>
              <a:rPr dirty="0" sz="2350" i="1">
                <a:latin typeface="Times New Roman"/>
                <a:cs typeface="Times New Roman"/>
              </a:rPr>
              <a:t>p 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 spc="-80">
                <a:latin typeface="Times New Roman"/>
                <a:cs typeface="Times New Roman"/>
              </a:rPr>
              <a:t> </a:t>
            </a:r>
            <a:r>
              <a:rPr dirty="0" sz="2350" spc="-5" i="1">
                <a:latin typeface="Times New Roman"/>
                <a:cs typeface="Times New Roman"/>
              </a:rPr>
              <a:t>qd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3989" y="1375663"/>
            <a:ext cx="2666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Electric dipole</a:t>
            </a:r>
            <a:r>
              <a:rPr dirty="0" sz="2000" spc="-5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moment: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10200" y="45720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87128" y="4803459"/>
            <a:ext cx="63246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</a:tabLst>
            </a:pPr>
            <a:r>
              <a:rPr dirty="0" sz="2350" spc="310">
                <a:latin typeface="Arial"/>
                <a:cs typeface="Arial"/>
              </a:rPr>
              <a:t>.</a:t>
            </a:r>
            <a:r>
              <a:rPr dirty="0" sz="2350" spc="310">
                <a:latin typeface="Arial"/>
                <a:cs typeface="Arial"/>
              </a:rPr>
              <a:t>	</a:t>
            </a:r>
            <a:r>
              <a:rPr dirty="0" sz="2350" spc="3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24644" y="4972355"/>
            <a:ext cx="1144270" cy="4044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6225" algn="l"/>
              </a:tabLst>
            </a:pPr>
            <a:r>
              <a:rPr dirty="0" sz="2450" spc="-45" i="1">
                <a:latin typeface="Symbol"/>
                <a:cs typeface="Symbol"/>
              </a:rPr>
              <a:t></a:t>
            </a:r>
            <a:r>
              <a:rPr dirty="0" sz="2450" spc="-45">
                <a:latin typeface="Times New Roman"/>
                <a:cs typeface="Times New Roman"/>
              </a:rPr>
              <a:t>	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p </a:t>
            </a:r>
            <a:r>
              <a:rPr dirty="0" sz="2350">
                <a:latin typeface="Symbol"/>
                <a:cs typeface="Symbol"/>
              </a:rPr>
              <a:t></a:t>
            </a:r>
            <a:r>
              <a:rPr dirty="0" sz="2350" spc="-325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E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71233" y="5039357"/>
            <a:ext cx="17195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Electric</a:t>
            </a:r>
            <a:r>
              <a:rPr dirty="0" sz="2000" spc="-3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torque: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00771" y="49530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0" y="533399"/>
                </a:lnTo>
                <a:lnTo>
                  <a:pt x="1295399" y="53339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560565" y="5812025"/>
            <a:ext cx="351218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Potential Energy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for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an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Electric  Dipole: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1043" y="6495098"/>
            <a:ext cx="2764790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8830">
              <a:lnSpc>
                <a:spcPts val="2090"/>
              </a:lnSpc>
              <a:spcBef>
                <a:spcPts val="100"/>
              </a:spcBef>
            </a:pPr>
            <a:r>
              <a:rPr dirty="0" sz="2350" spc="3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2210"/>
              </a:lnSpc>
            </a:pPr>
            <a:r>
              <a:rPr dirty="0" sz="2350" i="1">
                <a:latin typeface="Times New Roman"/>
                <a:cs typeface="Times New Roman"/>
              </a:rPr>
              <a:t>U</a:t>
            </a:r>
            <a:r>
              <a:rPr dirty="0" sz="2350" spc="240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 spc="-55">
                <a:latin typeface="Times New Roman"/>
                <a:cs typeface="Times New Roman"/>
              </a:rPr>
              <a:t> </a:t>
            </a:r>
            <a:r>
              <a:rPr dirty="0" sz="2350" spc="20">
                <a:latin typeface="Symbol"/>
                <a:cs typeface="Symbol"/>
              </a:rPr>
              <a:t></a:t>
            </a:r>
            <a:r>
              <a:rPr dirty="0" sz="2450" spc="20" i="1">
                <a:latin typeface="Symbol"/>
                <a:cs typeface="Symbol"/>
              </a:rPr>
              <a:t></a:t>
            </a:r>
            <a:r>
              <a:rPr dirty="0" sz="2450" spc="-180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</a:t>
            </a:r>
            <a:r>
              <a:rPr dirty="0" sz="2350" spc="-225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B</a:t>
            </a:r>
            <a:r>
              <a:rPr dirty="0" sz="2350" spc="-20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 spc="-50">
                <a:latin typeface="Times New Roman"/>
                <a:cs typeface="Times New Roman"/>
              </a:rPr>
              <a:t> </a:t>
            </a:r>
            <a:r>
              <a:rPr dirty="0" sz="2350" spc="5">
                <a:latin typeface="Symbol"/>
                <a:cs typeface="Symbol"/>
              </a:rPr>
              <a:t></a:t>
            </a:r>
            <a:r>
              <a:rPr dirty="0" sz="2450" spc="5" i="1">
                <a:latin typeface="Symbol"/>
                <a:cs typeface="Symbol"/>
              </a:rPr>
              <a:t></a:t>
            </a:r>
            <a:r>
              <a:rPr dirty="0" sz="2350" spc="5" i="1">
                <a:latin typeface="Times New Roman"/>
                <a:cs typeface="Times New Roman"/>
              </a:rPr>
              <a:t>B</a:t>
            </a:r>
            <a:r>
              <a:rPr dirty="0" sz="2350" spc="-270" i="1">
                <a:latin typeface="Times New Roman"/>
                <a:cs typeface="Times New Roman"/>
              </a:rPr>
              <a:t> </a:t>
            </a:r>
            <a:r>
              <a:rPr dirty="0" sz="2350" spc="15">
                <a:latin typeface="Times New Roman"/>
                <a:cs typeface="Times New Roman"/>
              </a:rPr>
              <a:t>cos</a:t>
            </a:r>
            <a:r>
              <a:rPr dirty="0" sz="2450" spc="15" i="1">
                <a:latin typeface="Symbol"/>
                <a:cs typeface="Symbol"/>
              </a:rPr>
              <a:t>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8200" y="6624828"/>
            <a:ext cx="2971800" cy="533400"/>
          </a:xfrm>
          <a:custGeom>
            <a:avLst/>
            <a:gdLst/>
            <a:ahLst/>
            <a:cxnLst/>
            <a:rect l="l" t="t" r="r" b="b"/>
            <a:pathLst>
              <a:path w="2971800" h="533400">
                <a:moveTo>
                  <a:pt x="0" y="0"/>
                </a:moveTo>
                <a:lnTo>
                  <a:pt x="0" y="533399"/>
                </a:lnTo>
                <a:lnTo>
                  <a:pt x="2971799" y="533399"/>
                </a:lnTo>
                <a:lnTo>
                  <a:pt x="29717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89265" y="6542342"/>
            <a:ext cx="14795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10"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10506" y="6728270"/>
            <a:ext cx="128714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i="1">
                <a:latin typeface="Times New Roman"/>
                <a:cs typeface="Times New Roman"/>
              </a:rPr>
              <a:t>U</a:t>
            </a:r>
            <a:r>
              <a:rPr dirty="0" sz="2350" spc="225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</a:t>
            </a:r>
            <a:r>
              <a:rPr dirty="0" sz="2350" spc="-65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</a:t>
            </a:r>
            <a:r>
              <a:rPr dirty="0" sz="2350" spc="-235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p</a:t>
            </a:r>
            <a:r>
              <a:rPr dirty="0" sz="2350" spc="-275" i="1">
                <a:latin typeface="Times New Roman"/>
                <a:cs typeface="Times New Roman"/>
              </a:rPr>
              <a:t> </a:t>
            </a:r>
            <a:r>
              <a:rPr dirty="0" sz="2350">
                <a:latin typeface="Symbol"/>
                <a:cs typeface="Symbol"/>
              </a:rPr>
              <a:t></a:t>
            </a:r>
            <a:r>
              <a:rPr dirty="0" sz="2350" spc="-235">
                <a:latin typeface="Times New Roman"/>
                <a:cs typeface="Times New Roman"/>
              </a:rPr>
              <a:t> </a:t>
            </a:r>
            <a:r>
              <a:rPr dirty="0" sz="2350" i="1">
                <a:latin typeface="Times New Roman"/>
                <a:cs typeface="Times New Roman"/>
              </a:rPr>
              <a:t>E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15000" y="6685788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0"/>
                </a:moveTo>
                <a:lnTo>
                  <a:pt x="0" y="533399"/>
                </a:lnTo>
                <a:lnTo>
                  <a:pt x="1523999" y="533399"/>
                </a:lnTo>
                <a:lnTo>
                  <a:pt x="15239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25494" y="1971547"/>
            <a:ext cx="4451985" cy="850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dirty="0" sz="1800" spc="-5">
                <a:latin typeface="Arial"/>
                <a:cs typeface="Arial"/>
              </a:rPr>
              <a:t>Direction: perpendicular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plane of loop  (direction of loop’s vector area </a:t>
            </a:r>
            <a:r>
              <a:rPr dirty="0" sz="1800" spc="3035">
                <a:latin typeface="Wingdings"/>
                <a:cs typeface="Wingdings"/>
              </a:rPr>
              <a:t>€</a:t>
            </a:r>
            <a:r>
              <a:rPr dirty="0" sz="1800" spc="6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right </a:t>
            </a:r>
            <a:r>
              <a:rPr dirty="0" sz="1800" spc="-765">
                <a:latin typeface="Arial"/>
                <a:cs typeface="Arial"/>
              </a:rPr>
              <a:t>hand </a:t>
            </a:r>
            <a:r>
              <a:rPr dirty="0" sz="1800" spc="-4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rule)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08504" y="2667000"/>
            <a:ext cx="2596895" cy="1854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979" y="769111"/>
            <a:ext cx="389318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Torque: Loops and</a:t>
            </a:r>
            <a:r>
              <a:rPr dirty="0" sz="2000" spc="-7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Coils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37503" y="685799"/>
            <a:ext cx="3511296" cy="3290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593" y="3429000"/>
            <a:ext cx="2919983" cy="3645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4539" y="1354327"/>
            <a:ext cx="5312410" cy="1243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If these loops all </a:t>
            </a:r>
            <a:r>
              <a:rPr dirty="0" sz="2000">
                <a:latin typeface="Arial"/>
                <a:cs typeface="Arial"/>
              </a:rPr>
              <a:t>carry </a:t>
            </a:r>
            <a:r>
              <a:rPr dirty="0" sz="2000" spc="-5">
                <a:latin typeface="Arial"/>
                <a:cs typeface="Arial"/>
              </a:rPr>
              <a:t>equal current “I” in same  </a:t>
            </a:r>
            <a:r>
              <a:rPr dirty="0" sz="2000">
                <a:latin typeface="Arial"/>
                <a:cs typeface="Arial"/>
              </a:rPr>
              <a:t>clockwise </a:t>
            </a:r>
            <a:r>
              <a:rPr dirty="0" sz="2000" spc="-5">
                <a:latin typeface="Arial"/>
                <a:cs typeface="Arial"/>
              </a:rPr>
              <a:t>sense,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 spc="-5">
                <a:latin typeface="Arial"/>
                <a:cs typeface="Arial"/>
              </a:rPr>
              <a:t>and torque </a:t>
            </a:r>
            <a:r>
              <a:rPr dirty="0" sz="2000">
                <a:latin typeface="Arial"/>
                <a:cs typeface="Arial"/>
              </a:rPr>
              <a:t>on </a:t>
            </a:r>
            <a:r>
              <a:rPr dirty="0" sz="2000" spc="-5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sides</a:t>
            </a:r>
            <a:endParaRPr sz="2000">
              <a:latin typeface="Arial"/>
              <a:cs typeface="Arial"/>
            </a:endParaRPr>
          </a:p>
          <a:p>
            <a:pPr marL="12700" marR="241300">
              <a:lnSpc>
                <a:spcPts val="2390"/>
              </a:lnSpc>
              <a:spcBef>
                <a:spcPts val="90"/>
              </a:spcBef>
            </a:pPr>
            <a:r>
              <a:rPr dirty="0" sz="2000">
                <a:latin typeface="Arial"/>
                <a:cs typeface="Arial"/>
              </a:rPr>
              <a:t>of two </a:t>
            </a:r>
            <a:r>
              <a:rPr dirty="0" sz="2000" spc="-5">
                <a:latin typeface="Arial"/>
                <a:cs typeface="Arial"/>
              </a:rPr>
              <a:t>adjacent loops cancel,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only forces 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torques around boundary </a:t>
            </a:r>
            <a:r>
              <a:rPr dirty="0" sz="2000">
                <a:latin typeface="Arial"/>
                <a:cs typeface="Arial"/>
              </a:rPr>
              <a:t>≠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538" y="3390936"/>
            <a:ext cx="5081905" cy="380809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Solenoid</a:t>
            </a:r>
            <a:endParaRPr sz="20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1710"/>
              </a:spcBef>
            </a:pPr>
            <a:r>
              <a:rPr dirty="0" sz="3050" spc="-65" i="1">
                <a:latin typeface="Symbol"/>
                <a:cs typeface="Symbol"/>
              </a:rPr>
              <a:t></a:t>
            </a:r>
            <a:r>
              <a:rPr dirty="0" sz="3050" spc="-65" i="1">
                <a:latin typeface="Times New Roman"/>
                <a:cs typeface="Times New Roman"/>
              </a:rPr>
              <a:t> </a:t>
            </a:r>
            <a:r>
              <a:rPr dirty="0" sz="2900" spc="5">
                <a:latin typeface="Symbol"/>
                <a:cs typeface="Symbol"/>
              </a:rPr>
              <a:t></a:t>
            </a:r>
            <a:r>
              <a:rPr dirty="0" sz="2900" spc="5">
                <a:latin typeface="Times New Roman"/>
                <a:cs typeface="Times New Roman"/>
              </a:rPr>
              <a:t> </a:t>
            </a:r>
            <a:r>
              <a:rPr dirty="0" sz="2900" spc="30" i="1">
                <a:latin typeface="Times New Roman"/>
                <a:cs typeface="Times New Roman"/>
              </a:rPr>
              <a:t>NIBA</a:t>
            </a:r>
            <a:r>
              <a:rPr dirty="0" sz="2900" spc="30">
                <a:latin typeface="Times New Roman"/>
                <a:cs typeface="Times New Roman"/>
              </a:rPr>
              <a:t>sin</a:t>
            </a:r>
            <a:r>
              <a:rPr dirty="0" sz="2900" spc="-65">
                <a:latin typeface="Times New Roman"/>
                <a:cs typeface="Times New Roman"/>
              </a:rPr>
              <a:t> </a:t>
            </a:r>
            <a:r>
              <a:rPr dirty="0" sz="3050" spc="-85" i="1">
                <a:latin typeface="Symbol"/>
                <a:cs typeface="Symbol"/>
              </a:rPr>
              <a:t></a:t>
            </a:r>
            <a:endParaRPr sz="30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ymbol"/>
              <a:cs typeface="Symbol"/>
            </a:endParaRPr>
          </a:p>
          <a:p>
            <a:pPr marL="14922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N = </a:t>
            </a:r>
            <a:r>
              <a:rPr dirty="0" sz="1800" spc="-10">
                <a:latin typeface="Arial"/>
                <a:cs typeface="Arial"/>
              </a:rPr>
              <a:t>number </a:t>
            </a:r>
            <a:r>
              <a:rPr dirty="0" sz="1800" spc="-5">
                <a:latin typeface="Arial"/>
                <a:cs typeface="Arial"/>
              </a:rPr>
              <a:t>of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turns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150"/>
              </a:spcBef>
            </a:pPr>
            <a:r>
              <a:rPr dirty="0" sz="1800">
                <a:latin typeface="Arial"/>
                <a:cs typeface="Arial"/>
              </a:rPr>
              <a:t>φ </a:t>
            </a:r>
            <a:r>
              <a:rPr dirty="0" sz="1800" spc="-5">
                <a:latin typeface="Arial"/>
                <a:cs typeface="Arial"/>
              </a:rPr>
              <a:t>is </a:t>
            </a:r>
            <a:r>
              <a:rPr dirty="0" sz="1800" spc="-10">
                <a:latin typeface="Arial"/>
                <a:cs typeface="Arial"/>
              </a:rPr>
              <a:t>angle </a:t>
            </a:r>
            <a:r>
              <a:rPr dirty="0" sz="1800" spc="-5">
                <a:latin typeface="Arial"/>
                <a:cs typeface="Arial"/>
              </a:rPr>
              <a:t>between axis of solenoid </a:t>
            </a:r>
            <a:r>
              <a:rPr dirty="0" sz="1800" spc="-10">
                <a:latin typeface="Arial"/>
                <a:cs typeface="Arial"/>
              </a:rPr>
              <a:t>and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410"/>
              </a:spcBef>
            </a:pPr>
            <a:r>
              <a:rPr dirty="0" sz="2000" spc="-5">
                <a:latin typeface="Arial"/>
                <a:cs typeface="Arial"/>
              </a:rPr>
              <a:t>Max. torque: solenoid axis </a:t>
            </a:r>
            <a:r>
              <a:rPr dirty="0" sz="2000" spc="5">
                <a:latin typeface="Arial"/>
                <a:cs typeface="Arial"/>
              </a:rPr>
              <a:t>┴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  <a:p>
            <a:pPr marL="88900" marR="5080">
              <a:lnSpc>
                <a:spcPct val="100000"/>
              </a:lnSpc>
              <a:spcBef>
                <a:spcPts val="1800"/>
              </a:spcBef>
            </a:pPr>
            <a:r>
              <a:rPr dirty="0" sz="2000" spc="-5">
                <a:latin typeface="Arial"/>
                <a:cs typeface="Arial"/>
              </a:rPr>
              <a:t>Torque rotates solenoid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position where its  axis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parallel 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2267" y="1942253"/>
            <a:ext cx="4027932" cy="4954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979" y="769111"/>
            <a:ext cx="556069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Magnetic Dipole 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in a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Non-Uniform Magnetic</a:t>
            </a:r>
            <a:r>
              <a:rPr dirty="0" sz="2000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Field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239" y="1323847"/>
            <a:ext cx="6958330" cy="1871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Net force on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current loop </a:t>
            </a:r>
            <a:r>
              <a:rPr dirty="0" sz="2000">
                <a:latin typeface="Arial"/>
                <a:cs typeface="Arial"/>
              </a:rPr>
              <a:t>in a </a:t>
            </a:r>
            <a:r>
              <a:rPr dirty="0" sz="2000" spc="-5">
                <a:latin typeface="Arial"/>
                <a:cs typeface="Arial"/>
              </a:rPr>
              <a:t>non-uniform field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not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zero.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213995">
              <a:lnSpc>
                <a:spcPct val="100000"/>
              </a:lnSpc>
              <a:tabLst>
                <a:tab pos="771525" algn="l"/>
              </a:tabLst>
            </a:pPr>
            <a:r>
              <a:rPr dirty="0" sz="2650" spc="20" i="1">
                <a:latin typeface="Times New Roman"/>
                <a:cs typeface="Times New Roman"/>
              </a:rPr>
              <a:t>dF	</a:t>
            </a:r>
            <a:r>
              <a:rPr dirty="0" sz="2650" spc="20">
                <a:latin typeface="Symbol"/>
                <a:cs typeface="Symbol"/>
              </a:rPr>
              <a:t></a:t>
            </a:r>
            <a:r>
              <a:rPr dirty="0" sz="2650" spc="20">
                <a:latin typeface="Times New Roman"/>
                <a:cs typeface="Times New Roman"/>
              </a:rPr>
              <a:t> </a:t>
            </a:r>
            <a:r>
              <a:rPr dirty="0" sz="2650" spc="5" i="1">
                <a:latin typeface="Times New Roman"/>
                <a:cs typeface="Times New Roman"/>
              </a:rPr>
              <a:t>Idl </a:t>
            </a:r>
            <a:r>
              <a:rPr dirty="0" sz="2650" spc="20">
                <a:latin typeface="Symbol"/>
                <a:cs typeface="Symbol"/>
              </a:rPr>
              <a:t></a:t>
            </a:r>
            <a:r>
              <a:rPr dirty="0" sz="2650" spc="5">
                <a:latin typeface="Times New Roman"/>
                <a:cs typeface="Times New Roman"/>
              </a:rPr>
              <a:t> </a:t>
            </a:r>
            <a:r>
              <a:rPr dirty="0" sz="2650" spc="25" i="1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  <a:p>
            <a:pPr marL="159385" marR="2555875">
              <a:lnSpc>
                <a:spcPct val="100000"/>
              </a:lnSpc>
              <a:spcBef>
                <a:spcPts val="2200"/>
              </a:spcBef>
            </a:pPr>
            <a:r>
              <a:rPr dirty="0" sz="2000">
                <a:latin typeface="Arial"/>
                <a:cs typeface="Arial"/>
              </a:rPr>
              <a:t>Radial </a:t>
            </a:r>
            <a:r>
              <a:rPr dirty="0" sz="2000" spc="-5">
                <a:latin typeface="Arial"/>
                <a:cs typeface="Arial"/>
              </a:rPr>
              <a:t>force components cancel each  Other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1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net </a:t>
            </a:r>
            <a:r>
              <a:rPr dirty="0" sz="2000" spc="-5">
                <a:latin typeface="Arial"/>
                <a:cs typeface="Arial"/>
              </a:rPr>
              <a:t>to right.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3948" y="4505958"/>
            <a:ext cx="365188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If polarity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magnet changes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300">
                <a:latin typeface="Wingdings"/>
                <a:cs typeface="Wingdings"/>
              </a:rPr>
              <a:t>€</a:t>
            </a:r>
            <a:endParaRPr sz="2000">
              <a:latin typeface="Wingdings"/>
              <a:cs typeface="Wingdings"/>
            </a:endParaRPr>
          </a:p>
          <a:p>
            <a:pPr marL="381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net </a:t>
            </a:r>
            <a:r>
              <a:rPr dirty="0" sz="2000" spc="-5">
                <a:latin typeface="Arial"/>
                <a:cs typeface="Arial"/>
              </a:rPr>
              <a:t>to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left.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8600" y="4038600"/>
            <a:ext cx="347980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275"/>
              </a:spcBef>
            </a:pPr>
            <a:r>
              <a:rPr dirty="0" sz="1800" b="1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6071" y="4038600"/>
            <a:ext cx="338455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310"/>
              </a:spcBef>
            </a:pPr>
            <a:r>
              <a:rPr dirty="0" sz="1800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8600" y="6858000"/>
            <a:ext cx="347980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275"/>
              </a:spcBef>
            </a:pPr>
            <a:r>
              <a:rPr dirty="0" sz="1800" b="1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96071" y="6858000"/>
            <a:ext cx="338455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310"/>
              </a:spcBef>
            </a:pPr>
            <a:r>
              <a:rPr dirty="0" sz="1800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2847" y="594359"/>
            <a:ext cx="3413760" cy="653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307" y="634999"/>
            <a:ext cx="5578475" cy="6195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Magnetic Dipole </a:t>
            </a: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and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How Magnets</a:t>
            </a:r>
            <a:r>
              <a:rPr dirty="0" sz="2000" spc="-3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16205" marR="460375">
              <a:lnSpc>
                <a:spcPct val="100000"/>
              </a:lnSpc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solenoid </a:t>
            </a:r>
            <a:r>
              <a:rPr dirty="0" sz="2000" spc="-10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 orients themselves  with axis parallel 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168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Electron </a:t>
            </a:r>
            <a:r>
              <a:rPr dirty="0" sz="2000" spc="-5">
                <a:latin typeface="Arial"/>
                <a:cs typeface="Arial"/>
              </a:rPr>
              <a:t>analogy: “spinning ball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charge”</a:t>
            </a:r>
            <a:endParaRPr sz="2000">
              <a:latin typeface="Arial"/>
              <a:cs typeface="Arial"/>
            </a:endParaRPr>
          </a:p>
          <a:p>
            <a:pPr marL="116205" marR="833755">
              <a:lnSpc>
                <a:spcPct val="100000"/>
              </a:lnSpc>
            </a:pPr>
            <a:r>
              <a:rPr dirty="0" sz="2000" spc="280">
                <a:latin typeface="Wingdings"/>
                <a:cs typeface="Wingdings"/>
              </a:rPr>
              <a:t>€</a:t>
            </a:r>
            <a:r>
              <a:rPr dirty="0" sz="2000" spc="280">
                <a:latin typeface="Arial"/>
                <a:cs typeface="Arial"/>
              </a:rPr>
              <a:t>circulation </a:t>
            </a:r>
            <a:r>
              <a:rPr dirty="0" sz="2000" spc="-5">
                <a:latin typeface="Arial"/>
                <a:cs typeface="Arial"/>
              </a:rPr>
              <a:t>of charge around</a:t>
            </a:r>
            <a:r>
              <a:rPr dirty="0" sz="2000" spc="-3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spin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480">
                <a:latin typeface="Arial"/>
                <a:cs typeface="Arial"/>
              </a:rPr>
              <a:t>axis 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similar to current loop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electron has  </a:t>
            </a:r>
            <a:r>
              <a:rPr dirty="0" sz="2000" spc="-755">
                <a:latin typeface="Arial"/>
                <a:cs typeface="Arial"/>
              </a:rPr>
              <a:t>net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magnetic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moment.</a:t>
            </a:r>
            <a:endParaRPr sz="2000">
              <a:latin typeface="Arial"/>
              <a:cs typeface="Arial"/>
            </a:endParaRPr>
          </a:p>
          <a:p>
            <a:pPr marL="116205" marR="99060">
              <a:lnSpc>
                <a:spcPct val="100000"/>
              </a:lnSpc>
              <a:spcBef>
                <a:spcPts val="1670"/>
              </a:spcBef>
              <a:buChar char="-"/>
              <a:tabLst>
                <a:tab pos="270510" algn="l"/>
              </a:tabLst>
            </a:pPr>
            <a:r>
              <a:rPr dirty="0" sz="2000" spc="-5">
                <a:latin typeface="Arial"/>
                <a:cs typeface="Arial"/>
              </a:rPr>
              <a:t>In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Fe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atom</a:t>
            </a:r>
            <a:r>
              <a:rPr dirty="0" sz="2000" spc="-1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large number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electron magnetic  moments align to each </a:t>
            </a:r>
            <a:r>
              <a:rPr dirty="0" sz="2000" spc="-10">
                <a:latin typeface="Arial"/>
                <a:cs typeface="Arial"/>
              </a:rPr>
              <a:t>other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non-zero  atomic magnetic</a:t>
            </a:r>
            <a:r>
              <a:rPr dirty="0" sz="2000" spc="-15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moment.</a:t>
            </a:r>
            <a:endParaRPr sz="2000">
              <a:latin typeface="Arial"/>
              <a:cs typeface="Arial"/>
            </a:endParaRPr>
          </a:p>
          <a:p>
            <a:pPr marL="186055" marR="889635" indent="-70485">
              <a:lnSpc>
                <a:spcPct val="100000"/>
              </a:lnSpc>
              <a:spcBef>
                <a:spcPts val="1680"/>
              </a:spcBef>
              <a:buChar char="-"/>
              <a:tabLst>
                <a:tab pos="270510" algn="l"/>
              </a:tabLst>
            </a:pPr>
            <a:r>
              <a:rPr dirty="0" sz="2000" spc="-5">
                <a:latin typeface="Arial"/>
                <a:cs typeface="Arial"/>
              </a:rPr>
              <a:t>In unmagnetized Fe piece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no  </a:t>
            </a:r>
            <a:r>
              <a:rPr dirty="0" sz="2000" spc="-475">
                <a:latin typeface="Arial"/>
                <a:cs typeface="Arial"/>
              </a:rPr>
              <a:t>overall </a:t>
            </a:r>
            <a:r>
              <a:rPr dirty="0" sz="2000" spc="-5">
                <a:latin typeface="Arial"/>
                <a:cs typeface="Arial"/>
              </a:rPr>
              <a:t>alignment </a:t>
            </a:r>
            <a:r>
              <a:rPr dirty="0" sz="2000">
                <a:latin typeface="Arial"/>
                <a:cs typeface="Arial"/>
              </a:rPr>
              <a:t>of µ of </a:t>
            </a:r>
            <a:r>
              <a:rPr dirty="0" sz="2000" spc="-10">
                <a:latin typeface="Arial"/>
                <a:cs typeface="Arial"/>
              </a:rPr>
              <a:t>atoms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total  </a:t>
            </a:r>
            <a:r>
              <a:rPr dirty="0" sz="2000">
                <a:latin typeface="Arial"/>
                <a:cs typeface="Arial"/>
              </a:rPr>
              <a:t>µ =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0.</a:t>
            </a:r>
            <a:endParaRPr sz="2000">
              <a:latin typeface="Arial"/>
              <a:cs typeface="Arial"/>
            </a:endParaRPr>
          </a:p>
          <a:p>
            <a:pPr marL="116205" marR="5080">
              <a:lnSpc>
                <a:spcPct val="100000"/>
              </a:lnSpc>
              <a:spcBef>
                <a:spcPts val="1680"/>
              </a:spcBef>
              <a:buChar char="-"/>
              <a:tabLst>
                <a:tab pos="270510" algn="l"/>
              </a:tabLst>
            </a:pPr>
            <a:r>
              <a:rPr dirty="0" sz="2000" spc="-5">
                <a:latin typeface="Arial"/>
                <a:cs typeface="Arial"/>
              </a:rPr>
              <a:t>Iron bar magnet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magnetic moments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850">
                <a:latin typeface="Arial"/>
                <a:cs typeface="Arial"/>
              </a:rPr>
              <a:t>many </a:t>
            </a:r>
            <a:r>
              <a:rPr dirty="0" sz="2000" spc="-5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atoms are parallel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Arial"/>
                <a:cs typeface="Arial"/>
              </a:rPr>
              <a:t>total </a:t>
            </a:r>
            <a:r>
              <a:rPr dirty="0" sz="2000">
                <a:latin typeface="Arial"/>
                <a:cs typeface="Arial"/>
              </a:rPr>
              <a:t>µ ≠ 0.</a:t>
            </a:r>
            <a:endParaRPr sz="2000">
              <a:latin typeface="Arial"/>
              <a:cs typeface="Arial"/>
            </a:endParaRPr>
          </a:p>
          <a:p>
            <a:pPr marL="116205" marR="310515">
              <a:lnSpc>
                <a:spcPct val="100000"/>
              </a:lnSpc>
              <a:spcBef>
                <a:spcPts val="1664"/>
              </a:spcBef>
              <a:buChar char="-"/>
              <a:tabLst>
                <a:tab pos="270510" algn="l"/>
              </a:tabLst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bar </a:t>
            </a:r>
            <a:r>
              <a:rPr dirty="0" sz="2000" spc="-5">
                <a:latin typeface="Arial"/>
                <a:cs typeface="Arial"/>
              </a:rPr>
              <a:t>magnet tends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align to B, </a:t>
            </a:r>
            <a:r>
              <a:rPr dirty="0" sz="2000">
                <a:latin typeface="Arial"/>
                <a:cs typeface="Arial"/>
              </a:rPr>
              <a:t>so </a:t>
            </a:r>
            <a:r>
              <a:rPr dirty="0" sz="2000" spc="-10">
                <a:latin typeface="Arial"/>
                <a:cs typeface="Arial"/>
              </a:rPr>
              <a:t>that </a:t>
            </a:r>
            <a:r>
              <a:rPr dirty="0" sz="2000" spc="-5">
                <a:latin typeface="Arial"/>
                <a:cs typeface="Arial"/>
              </a:rPr>
              <a:t>line  from </a:t>
            </a:r>
            <a:r>
              <a:rPr dirty="0" sz="2000" spc="5">
                <a:latin typeface="Arial"/>
                <a:cs typeface="Arial"/>
              </a:rPr>
              <a:t>S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>
                <a:latin typeface="Arial"/>
                <a:cs typeface="Arial"/>
              </a:rPr>
              <a:t>is in </a:t>
            </a:r>
            <a:r>
              <a:rPr dirty="0" sz="2000" spc="-5">
                <a:latin typeface="Arial"/>
                <a:cs typeface="Arial"/>
              </a:rPr>
              <a:t>direction of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4476" y="2956559"/>
            <a:ext cx="3180240" cy="387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39" y="711199"/>
            <a:ext cx="750125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South and North poles represent </a:t>
            </a:r>
            <a:r>
              <a:rPr dirty="0" sz="2000" spc="-10">
                <a:latin typeface="Arial"/>
                <a:cs typeface="Arial"/>
              </a:rPr>
              <a:t>tail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head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magnet’s dipole  moment,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µ.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39" y="1625599"/>
            <a:ext cx="804037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 </a:t>
            </a:r>
            <a:r>
              <a:rPr dirty="0" sz="2000" spc="-5">
                <a:latin typeface="Arial"/>
                <a:cs typeface="Arial"/>
              </a:rPr>
              <a:t>can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 attract </a:t>
            </a:r>
            <a:r>
              <a:rPr dirty="0" sz="2000">
                <a:latin typeface="Arial"/>
                <a:cs typeface="Arial"/>
              </a:rPr>
              <a:t>an </a:t>
            </a:r>
            <a:r>
              <a:rPr dirty="0" sz="2000" spc="-5">
                <a:latin typeface="Arial"/>
                <a:cs typeface="Arial"/>
              </a:rPr>
              <a:t>unmagnetized Fe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object?</a:t>
            </a:r>
            <a:endParaRPr sz="2000">
              <a:latin typeface="Arial"/>
              <a:cs typeface="Arial"/>
            </a:endParaRPr>
          </a:p>
          <a:p>
            <a:pPr marL="12700" marR="5080" indent="-635">
              <a:lnSpc>
                <a:spcPct val="100000"/>
              </a:lnSpc>
              <a:spcBef>
                <a:spcPts val="1440"/>
              </a:spcBef>
              <a:buAutoNum type="arabicParenR"/>
              <a:tabLst>
                <a:tab pos="308610" algn="l"/>
              </a:tabLst>
            </a:pPr>
            <a:r>
              <a:rPr dirty="0" sz="2000" spc="-5">
                <a:latin typeface="Arial"/>
                <a:cs typeface="Arial"/>
              </a:rPr>
              <a:t>Atomic magnetic moments </a:t>
            </a:r>
            <a:r>
              <a:rPr dirty="0" sz="2000">
                <a:latin typeface="Arial"/>
                <a:cs typeface="Arial"/>
              </a:rPr>
              <a:t>of Fe </a:t>
            </a:r>
            <a:r>
              <a:rPr dirty="0" sz="2000" spc="-5">
                <a:latin typeface="Arial"/>
                <a:cs typeface="Arial"/>
              </a:rPr>
              <a:t>try to align to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bar magnet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2970">
                <a:latin typeface="Wingdings"/>
                <a:cs typeface="Wingdings"/>
              </a:rPr>
              <a:t>€</a:t>
            </a:r>
            <a:r>
              <a:rPr dirty="0" sz="2000" spc="297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Fe </a:t>
            </a:r>
            <a:r>
              <a:rPr dirty="0" sz="2000" spc="-5">
                <a:latin typeface="Arial"/>
                <a:cs typeface="Arial"/>
              </a:rPr>
              <a:t>acquires net magnetic dipole moment //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arenR"/>
            </a:pPr>
            <a:endParaRPr sz="1650">
              <a:latin typeface="Arial"/>
              <a:cs typeface="Arial"/>
            </a:endParaRPr>
          </a:p>
          <a:p>
            <a:pPr marL="307975" indent="-295910">
              <a:lnSpc>
                <a:spcPct val="100000"/>
              </a:lnSpc>
              <a:buAutoNum type="arabicParenR"/>
              <a:tabLst>
                <a:tab pos="308610" algn="l"/>
              </a:tabLst>
            </a:pPr>
            <a:r>
              <a:rPr dirty="0" sz="2000" spc="-5">
                <a:latin typeface="Arial"/>
                <a:cs typeface="Arial"/>
              </a:rPr>
              <a:t>Non-Uniform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 spc="-5">
                <a:latin typeface="Arial"/>
                <a:cs typeface="Arial"/>
              </a:rPr>
              <a:t>attracts magnetic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dipole.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4" y="3881118"/>
            <a:ext cx="5209540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magnetic dipole produced </a:t>
            </a:r>
            <a:r>
              <a:rPr dirty="0" sz="2000">
                <a:latin typeface="Arial"/>
                <a:cs typeface="Arial"/>
              </a:rPr>
              <a:t>on </a:t>
            </a:r>
            <a:r>
              <a:rPr dirty="0" sz="2000" spc="-5">
                <a:latin typeface="Arial"/>
                <a:cs typeface="Arial"/>
              </a:rPr>
              <a:t>nail </a:t>
            </a:r>
            <a:r>
              <a:rPr dirty="0" sz="2000">
                <a:latin typeface="Arial"/>
                <a:cs typeface="Arial"/>
              </a:rPr>
              <a:t>is  </a:t>
            </a:r>
            <a:r>
              <a:rPr dirty="0" sz="2000" spc="-5">
                <a:latin typeface="Arial"/>
                <a:cs typeface="Arial"/>
              </a:rPr>
              <a:t>equivalent to current loop (I direction right  </a:t>
            </a:r>
            <a:r>
              <a:rPr dirty="0" sz="2000">
                <a:latin typeface="Arial"/>
                <a:cs typeface="Arial"/>
              </a:rPr>
              <a:t>hand </a:t>
            </a:r>
            <a:r>
              <a:rPr dirty="0" sz="2000" spc="-5">
                <a:latin typeface="Arial"/>
                <a:cs typeface="Arial"/>
              </a:rPr>
              <a:t>rule)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net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force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on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nail </a:t>
            </a:r>
            <a:r>
              <a:rPr dirty="0" sz="2000" spc="5">
                <a:solidFill>
                  <a:srgbClr val="32CC32"/>
                </a:solidFill>
                <a:latin typeface="Arial"/>
                <a:cs typeface="Arial"/>
              </a:rPr>
              <a:t>is 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attractive </a:t>
            </a:r>
            <a:r>
              <a:rPr dirty="0" sz="2000" spc="-5">
                <a:latin typeface="Arial"/>
                <a:cs typeface="Arial"/>
              </a:rPr>
              <a:t>(a) </a:t>
            </a:r>
            <a:r>
              <a:rPr dirty="0" sz="2000">
                <a:latin typeface="Arial"/>
                <a:cs typeface="Arial"/>
              </a:rPr>
              <a:t>or </a:t>
            </a:r>
            <a:r>
              <a:rPr dirty="0" sz="2000" spc="-5">
                <a:latin typeface="Arial"/>
                <a:cs typeface="Arial"/>
              </a:rPr>
              <a:t>(b)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unmagnetized </a:t>
            </a:r>
            <a:r>
              <a:rPr dirty="0" sz="2000">
                <a:latin typeface="Arial"/>
                <a:cs typeface="Arial"/>
              </a:rPr>
              <a:t>Fe  </a:t>
            </a:r>
            <a:r>
              <a:rPr dirty="0" sz="2000" spc="-540">
                <a:latin typeface="Arial"/>
                <a:cs typeface="Arial"/>
              </a:rPr>
              <a:t>object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attracted to either pole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magnet.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4715" y="4648200"/>
            <a:ext cx="347980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275"/>
              </a:spcBef>
            </a:pPr>
            <a:r>
              <a:rPr dirty="0" sz="1800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2188" y="4648200"/>
            <a:ext cx="338455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310"/>
              </a:spcBef>
            </a:pPr>
            <a:r>
              <a:rPr dirty="0" sz="1800" b="1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8515" y="6786371"/>
            <a:ext cx="347980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275"/>
              </a:spcBef>
            </a:pPr>
            <a:r>
              <a:rPr dirty="0" sz="1800" b="1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5988" y="6786371"/>
            <a:ext cx="338455" cy="38100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355" y="618236"/>
            <a:ext cx="195516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1.</a:t>
            </a:r>
            <a:r>
              <a:rPr dirty="0" sz="2400" spc="-65" b="1">
                <a:solidFill>
                  <a:srgbClr val="3232FF"/>
                </a:solid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Magnetism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1932" y="3002943"/>
            <a:ext cx="3794759" cy="4083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6939" y="1244599"/>
            <a:ext cx="8150859" cy="2604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5130">
              <a:lnSpc>
                <a:spcPct val="100000"/>
              </a:lnSpc>
              <a:spcBef>
                <a:spcPts val="10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Magnets exert forces on each other just </a:t>
            </a:r>
            <a:r>
              <a:rPr dirty="0" sz="2000">
                <a:latin typeface="Arial"/>
                <a:cs typeface="Arial"/>
              </a:rPr>
              <a:t>like </a:t>
            </a:r>
            <a:r>
              <a:rPr dirty="0" sz="2000" spc="-5">
                <a:latin typeface="Arial"/>
                <a:cs typeface="Arial"/>
              </a:rPr>
              <a:t>charges. You can draw  magnetic field lines just </a:t>
            </a:r>
            <a:r>
              <a:rPr dirty="0" sz="2000">
                <a:latin typeface="Arial"/>
                <a:cs typeface="Arial"/>
              </a:rPr>
              <a:t>like </a:t>
            </a:r>
            <a:r>
              <a:rPr dirty="0" sz="2000" spc="-5">
                <a:latin typeface="Arial"/>
                <a:cs typeface="Arial"/>
              </a:rPr>
              <a:t>you drew electric field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lines.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  <a:buChar char="-"/>
              <a:tabLst>
                <a:tab pos="167005" algn="l"/>
              </a:tabLst>
            </a:pPr>
            <a:r>
              <a:rPr dirty="0" sz="2000" spc="-5">
                <a:latin typeface="Arial"/>
                <a:cs typeface="Arial"/>
              </a:rPr>
              <a:t>Magnetic north and south pole’s behavior </a:t>
            </a:r>
            <a:r>
              <a:rPr dirty="0" sz="2000">
                <a:latin typeface="Arial"/>
                <a:cs typeface="Arial"/>
              </a:rPr>
              <a:t>is not </a:t>
            </a:r>
            <a:r>
              <a:rPr dirty="0" sz="2000" spc="-5">
                <a:latin typeface="Arial"/>
                <a:cs typeface="Arial"/>
              </a:rPr>
              <a:t>unlike electric charges.  </a:t>
            </a:r>
            <a:r>
              <a:rPr dirty="0" sz="2000">
                <a:latin typeface="Arial"/>
                <a:cs typeface="Arial"/>
              </a:rPr>
              <a:t>For </a:t>
            </a:r>
            <a:r>
              <a:rPr dirty="0" sz="2000" spc="-5">
                <a:latin typeface="Arial"/>
                <a:cs typeface="Arial"/>
              </a:rPr>
              <a:t>magnets, </a:t>
            </a:r>
            <a:r>
              <a:rPr dirty="0" sz="2000">
                <a:latin typeface="Arial"/>
                <a:cs typeface="Arial"/>
              </a:rPr>
              <a:t>like </a:t>
            </a:r>
            <a:r>
              <a:rPr dirty="0" sz="2000" spc="-5">
                <a:latin typeface="Arial"/>
                <a:cs typeface="Arial"/>
              </a:rPr>
              <a:t>poles repel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opposite poles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attract.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-"/>
            </a:pPr>
            <a:endParaRPr sz="1750">
              <a:latin typeface="Arial"/>
              <a:cs typeface="Arial"/>
            </a:endParaRPr>
          </a:p>
          <a:p>
            <a:pPr marL="12700" marR="3970020">
              <a:lnSpc>
                <a:spcPct val="100000"/>
              </a:lnSpc>
              <a:buChar char="-"/>
              <a:tabLst>
                <a:tab pos="168275" algn="l"/>
              </a:tabLst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permanent magnet will attract </a:t>
            </a:r>
            <a:r>
              <a:rPr dirty="0" sz="2000">
                <a:latin typeface="Arial"/>
                <a:cs typeface="Arial"/>
              </a:rPr>
              <a:t>a  </a:t>
            </a:r>
            <a:r>
              <a:rPr dirty="0" sz="2000" spc="-5">
                <a:latin typeface="Arial"/>
                <a:cs typeface="Arial"/>
              </a:rPr>
              <a:t>metal </a:t>
            </a:r>
            <a:r>
              <a:rPr dirty="0" sz="2000">
                <a:latin typeface="Arial"/>
                <a:cs typeface="Arial"/>
              </a:rPr>
              <a:t>like </a:t>
            </a:r>
            <a:r>
              <a:rPr dirty="0" sz="2000" spc="-5">
                <a:latin typeface="Arial"/>
                <a:cs typeface="Arial"/>
              </a:rPr>
              <a:t>iron with either the north or  south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pole.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193" y="4257070"/>
            <a:ext cx="3175108" cy="277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593" y="1394459"/>
            <a:ext cx="7315200" cy="561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7899" y="609092"/>
            <a:ext cx="36398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poles about our</a:t>
            </a:r>
            <a:r>
              <a:rPr dirty="0" sz="2000" spc="-5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planet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0" y="3505200"/>
            <a:ext cx="4267200" cy="3509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5499" y="634999"/>
            <a:ext cx="8317865" cy="444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24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declination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/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variation: </a:t>
            </a:r>
            <a:r>
              <a:rPr dirty="0" sz="2000" spc="-5">
                <a:latin typeface="Arial"/>
                <a:cs typeface="Arial"/>
              </a:rPr>
              <a:t>the Earth’s magnetic axis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not  parallel to its geographic axis (axis of rotation)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379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compass </a:t>
            </a:r>
            <a:r>
              <a:rPr dirty="0" sz="2000" spc="-465">
                <a:latin typeface="Arial"/>
                <a:cs typeface="Arial"/>
              </a:rPr>
              <a:t>reading  </a:t>
            </a:r>
            <a:r>
              <a:rPr dirty="0" sz="2000" spc="-5">
                <a:latin typeface="Arial"/>
                <a:cs typeface="Arial"/>
              </a:rPr>
              <a:t>deviates from geographic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north.</a:t>
            </a:r>
            <a:endParaRPr sz="2000">
              <a:latin typeface="Arial"/>
              <a:cs typeface="Arial"/>
            </a:endParaRPr>
          </a:p>
          <a:p>
            <a:pPr algn="just" marL="15240" marR="5080" indent="-635">
              <a:lnSpc>
                <a:spcPct val="100000"/>
              </a:lnSpc>
              <a:spcBef>
                <a:spcPts val="12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inclination: </a:t>
            </a:r>
            <a:r>
              <a:rPr dirty="0" sz="2000" spc="-5">
                <a:latin typeface="Arial"/>
                <a:cs typeface="Arial"/>
              </a:rPr>
              <a:t>the magnetic field </a:t>
            </a:r>
            <a:r>
              <a:rPr dirty="0" sz="2000">
                <a:latin typeface="Arial"/>
                <a:cs typeface="Arial"/>
              </a:rPr>
              <a:t>is not </a:t>
            </a:r>
            <a:r>
              <a:rPr dirty="0" sz="2000" spc="-5">
                <a:latin typeface="Arial"/>
                <a:cs typeface="Arial"/>
              </a:rPr>
              <a:t>horizontal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-5">
                <a:latin typeface="Arial"/>
                <a:cs typeface="Arial"/>
              </a:rPr>
              <a:t>most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earth’s  surface, its angle </a:t>
            </a:r>
            <a:r>
              <a:rPr dirty="0" sz="2000">
                <a:latin typeface="Arial"/>
                <a:cs typeface="Arial"/>
              </a:rPr>
              <a:t>up </a:t>
            </a:r>
            <a:r>
              <a:rPr dirty="0" sz="2000" spc="-5">
                <a:latin typeface="Arial"/>
                <a:cs typeface="Arial"/>
              </a:rPr>
              <a:t>or down. The magnetic field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vertical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-5">
                <a:latin typeface="Arial"/>
                <a:cs typeface="Arial"/>
              </a:rPr>
              <a:t>magnetic  </a:t>
            </a:r>
            <a:r>
              <a:rPr dirty="0" sz="2000">
                <a:latin typeface="Arial"/>
                <a:cs typeface="Arial"/>
              </a:rPr>
              <a:t>poles.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algn="just" marL="2730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Magnetic Poles versus Electric</a:t>
            </a:r>
            <a:r>
              <a:rPr dirty="0" sz="2000" spc="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Charge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algn="just" marL="12700" marR="42722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5">
                <a:latin typeface="Arial"/>
                <a:cs typeface="Arial"/>
              </a:rPr>
              <a:t>We </a:t>
            </a:r>
            <a:r>
              <a:rPr dirty="0" sz="2000" spc="-5">
                <a:latin typeface="Arial"/>
                <a:cs typeface="Arial"/>
              </a:rPr>
              <a:t>observed monopoles </a:t>
            </a:r>
            <a:r>
              <a:rPr dirty="0" sz="2000">
                <a:latin typeface="Arial"/>
                <a:cs typeface="Arial"/>
              </a:rPr>
              <a:t>in  </a:t>
            </a:r>
            <a:r>
              <a:rPr dirty="0" sz="2000" spc="-5">
                <a:latin typeface="Arial"/>
                <a:cs typeface="Arial"/>
              </a:rPr>
              <a:t>electricity. </a:t>
            </a: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(+) </a:t>
            </a:r>
            <a:r>
              <a:rPr dirty="0" sz="2000">
                <a:latin typeface="Arial"/>
                <a:cs typeface="Arial"/>
              </a:rPr>
              <a:t>or </a:t>
            </a:r>
            <a:r>
              <a:rPr dirty="0" sz="2000" spc="-5">
                <a:latin typeface="Arial"/>
                <a:cs typeface="Arial"/>
              </a:rPr>
              <a:t>(-) alone was  stable,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field lines </a:t>
            </a:r>
            <a:r>
              <a:rPr dirty="0" sz="2000">
                <a:latin typeface="Arial"/>
                <a:cs typeface="Arial"/>
              </a:rPr>
              <a:t>could be  drawn </a:t>
            </a:r>
            <a:r>
              <a:rPr dirty="0" sz="2000" spc="-5">
                <a:latin typeface="Arial"/>
                <a:cs typeface="Arial"/>
              </a:rPr>
              <a:t>around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499" y="5267957"/>
            <a:ext cx="23641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30350" algn="l"/>
                <a:tab pos="1586865" algn="l"/>
                <a:tab pos="1873250" algn="l"/>
              </a:tabLst>
            </a:pP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ne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		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no</a:t>
            </a:r>
            <a:r>
              <a:rPr dirty="0" sz="2000">
                <a:latin typeface="Arial"/>
                <a:cs typeface="Arial"/>
              </a:rPr>
              <a:t>t  </a:t>
            </a:r>
            <a:r>
              <a:rPr dirty="0" sz="2000" spc="-5">
                <a:latin typeface="Arial"/>
                <a:cs typeface="Arial"/>
              </a:rPr>
              <a:t>monopoles.	If	you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8945" y="5267957"/>
            <a:ext cx="15754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0515">
              <a:lnSpc>
                <a:spcPct val="100000"/>
              </a:lnSpc>
              <a:spcBef>
                <a:spcPts val="100"/>
              </a:spcBef>
              <a:tabLst>
                <a:tab pos="850265" algn="l"/>
                <a:tab pos="1195070" algn="l"/>
                <a:tab pos="1294130" algn="l"/>
              </a:tabLst>
            </a:pP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			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  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ea</a:t>
            </a:r>
            <a:r>
              <a:rPr dirty="0" sz="2000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99" y="5877557"/>
            <a:ext cx="40506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magnet between 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S </a:t>
            </a:r>
            <a:r>
              <a:rPr dirty="0" sz="2000">
                <a:latin typeface="Arial"/>
                <a:cs typeface="Arial"/>
              </a:rPr>
              <a:t>poles,  </a:t>
            </a:r>
            <a:r>
              <a:rPr dirty="0" sz="2000" spc="-5">
                <a:latin typeface="Arial"/>
                <a:cs typeface="Arial"/>
              </a:rPr>
              <a:t>you get two smaller magnets, each  with its own 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pole.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61659" y="838200"/>
            <a:ext cx="368789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39" y="711199"/>
            <a:ext cx="4491355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-In 1820,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Oersted </a:t>
            </a:r>
            <a:r>
              <a:rPr dirty="0" sz="2000" spc="-5">
                <a:latin typeface="Arial"/>
                <a:cs typeface="Arial"/>
              </a:rPr>
              <a:t>ran experiments with  conducting wires </a:t>
            </a:r>
            <a:r>
              <a:rPr dirty="0" sz="2000">
                <a:latin typeface="Arial"/>
                <a:cs typeface="Arial"/>
              </a:rPr>
              <a:t>run </a:t>
            </a:r>
            <a:r>
              <a:rPr dirty="0" sz="2000" spc="-10">
                <a:latin typeface="Arial"/>
                <a:cs typeface="Arial"/>
              </a:rPr>
              <a:t>near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sensitive  compass. The orientation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the wire 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5">
                <a:latin typeface="Arial"/>
                <a:cs typeface="Arial"/>
              </a:rPr>
              <a:t>the direction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the flow both  moved the compass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needle.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Ampere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/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Faraday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/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Henry </a:t>
            </a:r>
            <a:r>
              <a:rPr dirty="0" sz="2000" spc="3379">
                <a:latin typeface="Wingdings"/>
                <a:cs typeface="Wingdings"/>
              </a:rPr>
              <a:t>€</a:t>
            </a:r>
            <a:r>
              <a:rPr dirty="0" sz="2000" spc="3379">
                <a:latin typeface="Times New Roman"/>
                <a:cs typeface="Times New Roman"/>
              </a:rPr>
              <a:t> </a:t>
            </a:r>
            <a:r>
              <a:rPr dirty="0" sz="2000" spc="-550">
                <a:latin typeface="Arial"/>
                <a:cs typeface="Arial"/>
              </a:rPr>
              <a:t>moving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 </a:t>
            </a:r>
            <a:r>
              <a:rPr dirty="0" sz="2000" spc="-10">
                <a:latin typeface="Arial"/>
                <a:cs typeface="Arial"/>
              </a:rPr>
              <a:t>near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conducting loop  can </a:t>
            </a:r>
            <a:r>
              <a:rPr dirty="0" sz="2000">
                <a:latin typeface="Arial"/>
                <a:cs typeface="Arial"/>
              </a:rPr>
              <a:t>induce 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current.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4" y="3759198"/>
            <a:ext cx="449135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04545" algn="l"/>
                <a:tab pos="1001394" algn="l"/>
                <a:tab pos="1604645" algn="l"/>
                <a:tab pos="2033270" algn="l"/>
                <a:tab pos="2267585" algn="l"/>
                <a:tab pos="2717165" algn="l"/>
                <a:tab pos="2922905" algn="l"/>
                <a:tab pos="4083050" algn="l"/>
              </a:tabLst>
            </a:pP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ne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w</a:t>
            </a:r>
            <a:r>
              <a:rPr dirty="0" sz="2000" spc="-5">
                <a:latin typeface="Arial"/>
                <a:cs typeface="Arial"/>
              </a:rPr>
              <a:t>ee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o  </a:t>
            </a:r>
            <a:r>
              <a:rPr dirty="0" sz="2000" spc="-5">
                <a:latin typeface="Arial"/>
                <a:cs typeface="Arial"/>
              </a:rPr>
              <a:t>bodies		are	</a:t>
            </a:r>
            <a:r>
              <a:rPr dirty="0" sz="2000">
                <a:latin typeface="Arial"/>
                <a:cs typeface="Arial"/>
              </a:rPr>
              <a:t>due		</a:t>
            </a:r>
            <a:r>
              <a:rPr dirty="0" sz="2000" spc="-5">
                <a:latin typeface="Arial"/>
                <a:cs typeface="Arial"/>
              </a:rPr>
              <a:t>to	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7900" y="4063998"/>
            <a:ext cx="11976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interaction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39" y="4368798"/>
            <a:ext cx="4492625" cy="2159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between moving electrons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 atoms.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Inside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magnetized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body </a:t>
            </a:r>
            <a:r>
              <a:rPr dirty="0" sz="2000" spc="-5">
                <a:latin typeface="Arial"/>
                <a:cs typeface="Arial"/>
              </a:rPr>
              <a:t>(permanent  magnet) there </a:t>
            </a:r>
            <a:r>
              <a:rPr dirty="0" sz="2000">
                <a:latin typeface="Arial"/>
                <a:cs typeface="Arial"/>
              </a:rPr>
              <a:t>is a 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coordinated motion 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certain atomic electrons</a:t>
            </a:r>
            <a:r>
              <a:rPr dirty="0" sz="2000" spc="-5">
                <a:latin typeface="Arial"/>
                <a:cs typeface="Arial"/>
              </a:rPr>
              <a:t>. </a:t>
            </a:r>
            <a:r>
              <a:rPr dirty="0" sz="2000">
                <a:latin typeface="Arial"/>
                <a:cs typeface="Arial"/>
              </a:rPr>
              <a:t>Not </a:t>
            </a:r>
            <a:r>
              <a:rPr dirty="0" sz="2000" spc="-5">
                <a:latin typeface="Arial"/>
                <a:cs typeface="Arial"/>
              </a:rPr>
              <a:t>true </a:t>
            </a:r>
            <a:r>
              <a:rPr dirty="0" sz="2000" spc="-10">
                <a:latin typeface="Arial"/>
                <a:cs typeface="Arial"/>
              </a:rPr>
              <a:t>for  </a:t>
            </a:r>
            <a:r>
              <a:rPr dirty="0" sz="2000" spc="-5">
                <a:latin typeface="Arial"/>
                <a:cs typeface="Arial"/>
              </a:rPr>
              <a:t>unmagnetized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objects.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3" y="592327"/>
            <a:ext cx="8682355" cy="5279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2.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</a:t>
            </a:r>
            <a:r>
              <a:rPr dirty="0" u="heavy" sz="2400" spc="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2065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Electric field</a:t>
            </a:r>
            <a:r>
              <a:rPr dirty="0" sz="2000" spc="-5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431165" marR="82550" indent="-342900">
              <a:lnSpc>
                <a:spcPts val="2160"/>
              </a:lnSpc>
              <a:spcBef>
                <a:spcPts val="1595"/>
              </a:spcBef>
              <a:buAutoNum type="arabicParenR"/>
              <a:tabLst>
                <a:tab pos="410845" algn="l"/>
              </a:tabLst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distribution of electric charge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-5">
                <a:latin typeface="Arial"/>
                <a:cs typeface="Arial"/>
              </a:rPr>
              <a:t>rest creates an electric field </a:t>
            </a:r>
            <a:r>
              <a:rPr dirty="0" sz="2000" spc="5">
                <a:latin typeface="Arial"/>
                <a:cs typeface="Arial"/>
              </a:rPr>
              <a:t>E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 surrounding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space.</a:t>
            </a:r>
            <a:endParaRPr sz="2000">
              <a:latin typeface="Arial"/>
              <a:cs typeface="Arial"/>
            </a:endParaRPr>
          </a:p>
          <a:p>
            <a:pPr marL="431800" marR="81280" indent="-343535">
              <a:lnSpc>
                <a:spcPts val="2160"/>
              </a:lnSpc>
              <a:spcBef>
                <a:spcPts val="1545"/>
              </a:spcBef>
              <a:buAutoNum type="arabicParenR"/>
              <a:tabLst>
                <a:tab pos="455930" algn="l"/>
                <a:tab pos="456565" algn="l"/>
                <a:tab pos="1031875" algn="l"/>
                <a:tab pos="1978025" algn="l"/>
                <a:tab pos="2581910" algn="l"/>
                <a:tab pos="3410585" algn="l"/>
                <a:tab pos="3691254" algn="l"/>
                <a:tab pos="4393565" algn="l"/>
                <a:tab pos="4794885" algn="l"/>
                <a:tab pos="5082540" algn="l"/>
                <a:tab pos="5361305" algn="l"/>
                <a:tab pos="5669280" algn="l"/>
                <a:tab pos="6088380" algn="l"/>
                <a:tab pos="6637020" algn="l"/>
                <a:tab pos="7352030" algn="l"/>
                <a:tab pos="8394065" algn="l"/>
              </a:tabLst>
            </a:pP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E</a:t>
            </a:r>
            <a:r>
              <a:rPr dirty="0" baseline="-21367" sz="195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an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  </a:t>
            </a:r>
            <a:r>
              <a:rPr dirty="0" sz="2000" spc="-5">
                <a:latin typeface="Arial"/>
                <a:cs typeface="Arial"/>
              </a:rPr>
              <a:t>presence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that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Magnetic field:</a:t>
            </a:r>
            <a:endParaRPr sz="2000">
              <a:latin typeface="Arial"/>
              <a:cs typeface="Arial"/>
            </a:endParaRPr>
          </a:p>
          <a:p>
            <a:pPr marL="431165" marR="82550" indent="-342900">
              <a:lnSpc>
                <a:spcPts val="2160"/>
              </a:lnSpc>
              <a:spcBef>
                <a:spcPts val="1580"/>
              </a:spcBef>
              <a:buAutoNum type="arabicParenR"/>
              <a:tabLst>
                <a:tab pos="408940" algn="l"/>
              </a:tabLst>
            </a:pPr>
            <a:r>
              <a:rPr dirty="0" sz="2000" spc="5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moving charge or current creates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magnetic field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the surrounding  </a:t>
            </a:r>
            <a:r>
              <a:rPr dirty="0" sz="2000">
                <a:latin typeface="Arial"/>
                <a:cs typeface="Arial"/>
              </a:rPr>
              <a:t>space (in </a:t>
            </a:r>
            <a:r>
              <a:rPr dirty="0" sz="2000" spc="-5">
                <a:latin typeface="Arial"/>
                <a:cs typeface="Arial"/>
              </a:rPr>
              <a:t>addition 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E).</a:t>
            </a:r>
            <a:endParaRPr sz="2000">
              <a:latin typeface="Arial"/>
              <a:cs typeface="Arial"/>
            </a:endParaRPr>
          </a:p>
          <a:p>
            <a:pPr marL="431800" marR="81280" indent="-343535">
              <a:lnSpc>
                <a:spcPts val="2160"/>
              </a:lnSpc>
              <a:spcBef>
                <a:spcPts val="1560"/>
              </a:spcBef>
              <a:buAutoNum type="arabicParenR"/>
              <a:tabLst>
                <a:tab pos="434975" algn="l"/>
              </a:tabLst>
            </a:pP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magnetic field exerts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force 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baseline="-21367" sz="1950" spc="-15">
                <a:latin typeface="Arial"/>
                <a:cs typeface="Arial"/>
              </a:rPr>
              <a:t>m </a:t>
            </a:r>
            <a:r>
              <a:rPr dirty="0" sz="2000">
                <a:latin typeface="Arial"/>
                <a:cs typeface="Arial"/>
              </a:rPr>
              <a:t>on any </a:t>
            </a:r>
            <a:r>
              <a:rPr dirty="0" sz="2000" spc="-5">
                <a:latin typeface="Arial"/>
                <a:cs typeface="Arial"/>
              </a:rPr>
              <a:t>other moving charge or  current present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that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 marL="431800" marR="82550" indent="-343535">
              <a:lnSpc>
                <a:spcPts val="2150"/>
              </a:lnSpc>
              <a:spcBef>
                <a:spcPts val="1570"/>
              </a:spcBef>
              <a:tabLst>
                <a:tab pos="403860" algn="l"/>
              </a:tabLst>
            </a:pPr>
            <a:r>
              <a:rPr dirty="0" sz="2000">
                <a:latin typeface="Arial"/>
                <a:cs typeface="Arial"/>
              </a:rPr>
              <a:t>-	The </a:t>
            </a:r>
            <a:r>
              <a:rPr dirty="0" sz="2000" spc="-5">
                <a:latin typeface="Arial"/>
                <a:cs typeface="Arial"/>
              </a:rPr>
              <a:t>magnetic field </a:t>
            </a:r>
            <a:r>
              <a:rPr dirty="0" sz="2000">
                <a:latin typeface="Arial"/>
                <a:cs typeface="Arial"/>
              </a:rPr>
              <a:t>is a </a:t>
            </a:r>
            <a:r>
              <a:rPr dirty="0" sz="2000" spc="-5">
                <a:latin typeface="Arial"/>
                <a:cs typeface="Arial"/>
              </a:rPr>
              <a:t>vector field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3379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vector quantity associated  </a:t>
            </a:r>
            <a:r>
              <a:rPr dirty="0" sz="2000" spc="-660">
                <a:latin typeface="Arial"/>
                <a:cs typeface="Arial"/>
              </a:rPr>
              <a:t>with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each point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space.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05400" y="2438400"/>
            <a:ext cx="2286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31992" y="2438400"/>
            <a:ext cx="2286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07508" y="4507992"/>
            <a:ext cx="2286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41192" y="4038600"/>
            <a:ext cx="2286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1283" y="6126479"/>
            <a:ext cx="0" cy="390525"/>
          </a:xfrm>
          <a:custGeom>
            <a:avLst/>
            <a:gdLst/>
            <a:ahLst/>
            <a:cxnLst/>
            <a:rect l="l" t="t" r="r" b="b"/>
            <a:pathLst>
              <a:path w="0" h="390525">
                <a:moveTo>
                  <a:pt x="0" y="0"/>
                </a:moveTo>
                <a:lnTo>
                  <a:pt x="0" y="390143"/>
                </a:lnTo>
              </a:path>
            </a:pathLst>
          </a:custGeom>
          <a:ln w="135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5311" y="6126479"/>
            <a:ext cx="0" cy="390525"/>
          </a:xfrm>
          <a:custGeom>
            <a:avLst/>
            <a:gdLst/>
            <a:ahLst/>
            <a:cxnLst/>
            <a:rect l="l" t="t" r="r" b="b"/>
            <a:pathLst>
              <a:path w="0" h="390525">
                <a:moveTo>
                  <a:pt x="0" y="0"/>
                </a:moveTo>
                <a:lnTo>
                  <a:pt x="0" y="390143"/>
                </a:lnTo>
              </a:path>
            </a:pathLst>
          </a:custGeom>
          <a:ln w="135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0087" y="6126479"/>
            <a:ext cx="0" cy="390525"/>
          </a:xfrm>
          <a:custGeom>
            <a:avLst/>
            <a:gdLst/>
            <a:ahLst/>
            <a:cxnLst/>
            <a:rect l="l" t="t" r="r" b="b"/>
            <a:pathLst>
              <a:path w="0" h="390525">
                <a:moveTo>
                  <a:pt x="0" y="0"/>
                </a:moveTo>
                <a:lnTo>
                  <a:pt x="0" y="390143"/>
                </a:lnTo>
              </a:path>
            </a:pathLst>
          </a:custGeom>
          <a:ln w="135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12591" y="6126479"/>
            <a:ext cx="0" cy="390525"/>
          </a:xfrm>
          <a:custGeom>
            <a:avLst/>
            <a:gdLst/>
            <a:ahLst/>
            <a:cxnLst/>
            <a:rect l="l" t="t" r="r" b="b"/>
            <a:pathLst>
              <a:path w="0" h="390525">
                <a:moveTo>
                  <a:pt x="0" y="0"/>
                </a:moveTo>
                <a:lnTo>
                  <a:pt x="0" y="390143"/>
                </a:lnTo>
              </a:path>
            </a:pathLst>
          </a:custGeom>
          <a:ln w="135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5791" y="6048004"/>
            <a:ext cx="4545330" cy="1089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6390">
              <a:lnSpc>
                <a:spcPct val="100000"/>
              </a:lnSpc>
              <a:spcBef>
                <a:spcPts val="100"/>
              </a:spcBef>
            </a:pPr>
            <a:r>
              <a:rPr dirty="0" sz="2550" spc="-85" i="1">
                <a:latin typeface="Times New Roman"/>
                <a:cs typeface="Times New Roman"/>
              </a:rPr>
              <a:t>F</a:t>
            </a:r>
            <a:r>
              <a:rPr dirty="0" baseline="-24074" sz="2250" spc="-127" i="1">
                <a:latin typeface="Times New Roman"/>
                <a:cs typeface="Times New Roman"/>
              </a:rPr>
              <a:t>m </a:t>
            </a:r>
            <a:r>
              <a:rPr dirty="0" sz="2550" spc="5">
                <a:latin typeface="Symbol"/>
                <a:cs typeface="Symbol"/>
              </a:rPr>
              <a:t></a:t>
            </a:r>
            <a:r>
              <a:rPr dirty="0" sz="2550" spc="5">
                <a:latin typeface="Times New Roman"/>
                <a:cs typeface="Times New Roman"/>
              </a:rPr>
              <a:t> </a:t>
            </a:r>
            <a:r>
              <a:rPr dirty="0" sz="2550" spc="5" i="1">
                <a:latin typeface="Times New Roman"/>
                <a:cs typeface="Times New Roman"/>
              </a:rPr>
              <a:t>q </a:t>
            </a:r>
            <a:r>
              <a:rPr dirty="0" sz="2550" spc="10" i="1">
                <a:latin typeface="Times New Roman"/>
                <a:cs typeface="Times New Roman"/>
              </a:rPr>
              <a:t>v</a:t>
            </a:r>
            <a:r>
              <a:rPr dirty="0" baseline="-24074" sz="2250" spc="15">
                <a:latin typeface="Symbol"/>
                <a:cs typeface="Symbol"/>
              </a:rPr>
              <a:t></a:t>
            </a:r>
            <a:r>
              <a:rPr dirty="0" baseline="-24074" sz="2250" spc="15">
                <a:latin typeface="Times New Roman"/>
                <a:cs typeface="Times New Roman"/>
              </a:rPr>
              <a:t> </a:t>
            </a:r>
            <a:r>
              <a:rPr dirty="0" sz="2550" spc="5" i="1">
                <a:latin typeface="Times New Roman"/>
                <a:cs typeface="Times New Roman"/>
              </a:rPr>
              <a:t>B </a:t>
            </a:r>
            <a:r>
              <a:rPr dirty="0" sz="2550" spc="5">
                <a:latin typeface="Symbol"/>
                <a:cs typeface="Symbol"/>
              </a:rPr>
              <a:t></a:t>
            </a:r>
            <a:r>
              <a:rPr dirty="0" sz="2550" spc="5">
                <a:latin typeface="Times New Roman"/>
                <a:cs typeface="Times New Roman"/>
              </a:rPr>
              <a:t> </a:t>
            </a:r>
            <a:r>
              <a:rPr dirty="0" sz="2550" spc="5" i="1">
                <a:latin typeface="Times New Roman"/>
                <a:cs typeface="Times New Roman"/>
              </a:rPr>
              <a:t>q v B </a:t>
            </a:r>
            <a:r>
              <a:rPr dirty="0" sz="2550">
                <a:latin typeface="Times New Roman"/>
                <a:cs typeface="Times New Roman"/>
              </a:rPr>
              <a:t>sin</a:t>
            </a:r>
            <a:r>
              <a:rPr dirty="0" sz="2550" spc="-509">
                <a:latin typeface="Times New Roman"/>
                <a:cs typeface="Times New Roman"/>
              </a:rPr>
              <a:t> </a:t>
            </a:r>
            <a:r>
              <a:rPr dirty="0" sz="2700" spc="-85" i="1">
                <a:latin typeface="Symbol"/>
                <a:cs typeface="Symbol"/>
              </a:rPr>
              <a:t></a:t>
            </a:r>
            <a:endParaRPr sz="270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- 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baseline="-21367" sz="1950" spc="-7">
                <a:latin typeface="Arial"/>
                <a:cs typeface="Arial"/>
              </a:rPr>
              <a:t>m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always perpendicular to </a:t>
            </a:r>
            <a:r>
              <a:rPr dirty="0" sz="2000" spc="5">
                <a:latin typeface="Arial"/>
                <a:cs typeface="Arial"/>
              </a:rPr>
              <a:t>B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6965" y="5938213"/>
            <a:ext cx="159385" cy="4171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50" spc="340">
                <a:latin typeface="Arial"/>
                <a:cs typeface="Arial"/>
              </a:rPr>
              <a:t>.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9796" y="6142430"/>
            <a:ext cx="1562735" cy="4171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2550" spc="-80" i="1">
                <a:latin typeface="Times New Roman"/>
                <a:cs typeface="Times New Roman"/>
              </a:rPr>
              <a:t>F</a:t>
            </a:r>
            <a:r>
              <a:rPr dirty="0" baseline="-24074" sz="2250" spc="-120" i="1">
                <a:latin typeface="Times New Roman"/>
                <a:cs typeface="Times New Roman"/>
              </a:rPr>
              <a:t>m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10">
                <a:latin typeface="Times New Roman"/>
                <a:cs typeface="Times New Roman"/>
              </a:rPr>
              <a:t> </a:t>
            </a:r>
            <a:r>
              <a:rPr dirty="0" sz="2550" spc="5" i="1">
                <a:latin typeface="Times New Roman"/>
                <a:cs typeface="Times New Roman"/>
              </a:rPr>
              <a:t>qv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505">
                <a:latin typeface="Times New Roman"/>
                <a:cs typeface="Times New Roman"/>
              </a:rPr>
              <a:t> </a:t>
            </a:r>
            <a:r>
              <a:rPr dirty="0" sz="2550" spc="15" i="1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8400" y="6118859"/>
            <a:ext cx="1752600" cy="609600"/>
          </a:xfrm>
          <a:custGeom>
            <a:avLst/>
            <a:gdLst/>
            <a:ahLst/>
            <a:cxnLst/>
            <a:rect l="l" t="t" r="r" b="b"/>
            <a:pathLst>
              <a:path w="1752600" h="609600">
                <a:moveTo>
                  <a:pt x="0" y="0"/>
                </a:moveTo>
                <a:lnTo>
                  <a:pt x="0" y="609599"/>
                </a:lnTo>
                <a:lnTo>
                  <a:pt x="1752599" y="609599"/>
                </a:lnTo>
                <a:lnTo>
                  <a:pt x="1752599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8991" y="6793992"/>
            <a:ext cx="2286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93692" y="6807708"/>
            <a:ext cx="2286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31308" y="6832092"/>
            <a:ext cx="2286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592327"/>
            <a:ext cx="2480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232FF"/>
                </a:solidFill>
                <a:latin typeface="Arial"/>
                <a:cs typeface="Arial"/>
              </a:rPr>
              <a:t>2.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Magnetic</a:t>
            </a:r>
            <a:r>
              <a:rPr dirty="0" u="heavy" sz="2400" spc="-60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solidFill>
                  <a:srgbClr val="3232FF"/>
                </a:solidFill>
                <a:uFill>
                  <a:solidFill>
                    <a:srgbClr val="3232FF"/>
                  </a:solidFill>
                </a:uFill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7997" y="2920998"/>
            <a:ext cx="32245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5360" marR="5080" indent="-963294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Interaction of magnetic </a:t>
            </a:r>
            <a:r>
              <a:rPr dirty="0" sz="2000" spc="-10">
                <a:solidFill>
                  <a:srgbClr val="32CC32"/>
                </a:solidFill>
                <a:latin typeface="Arial"/>
                <a:cs typeface="Arial"/>
              </a:rPr>
              <a:t>force  </a:t>
            </a:r>
            <a:r>
              <a:rPr dirty="0" sz="2000">
                <a:solidFill>
                  <a:srgbClr val="32CC32"/>
                </a:solidFill>
                <a:latin typeface="Arial"/>
                <a:cs typeface="Arial"/>
              </a:rPr>
              <a:t>and</a:t>
            </a:r>
            <a:r>
              <a:rPr dirty="0" sz="2000" spc="-30">
                <a:solidFill>
                  <a:srgbClr val="32CC32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charge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993" y="2495389"/>
            <a:ext cx="4057982" cy="1798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600" y="4495800"/>
            <a:ext cx="4050439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539" y="1220215"/>
            <a:ext cx="8529955" cy="8813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12700" marR="5080">
              <a:lnSpc>
                <a:spcPct val="90200"/>
              </a:lnSpc>
              <a:spcBef>
                <a:spcPts val="340"/>
              </a:spcBef>
            </a:pPr>
            <a:r>
              <a:rPr dirty="0" sz="2000">
                <a:latin typeface="Arial"/>
                <a:cs typeface="Arial"/>
              </a:rPr>
              <a:t>- The </a:t>
            </a:r>
            <a:r>
              <a:rPr dirty="0" sz="2000" spc="-5">
                <a:latin typeface="Arial"/>
                <a:cs typeface="Arial"/>
              </a:rPr>
              <a:t>moving charge interacts with the fixed magnet.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5">
                <a:latin typeface="Arial"/>
                <a:cs typeface="Arial"/>
              </a:rPr>
              <a:t>force between </a:t>
            </a:r>
            <a:r>
              <a:rPr dirty="0" sz="2000" spc="5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them </a:t>
            </a:r>
            <a:r>
              <a:rPr dirty="0" sz="2000">
                <a:latin typeface="Arial"/>
                <a:cs typeface="Arial"/>
              </a:rPr>
              <a:t>is at a </a:t>
            </a:r>
            <a:r>
              <a:rPr dirty="0" sz="2000" spc="-5">
                <a:latin typeface="Arial"/>
                <a:cs typeface="Arial"/>
              </a:rPr>
              <a:t>maximum when the velocity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the charge </a:t>
            </a:r>
            <a:r>
              <a:rPr dirty="0" sz="2000">
                <a:latin typeface="Arial"/>
                <a:cs typeface="Arial"/>
              </a:rPr>
              <a:t>is </a:t>
            </a:r>
            <a:r>
              <a:rPr dirty="0" sz="2000" spc="-5">
                <a:latin typeface="Arial"/>
                <a:cs typeface="Arial"/>
              </a:rPr>
              <a:t>perpendicular to  the magnetic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993" y="4536089"/>
            <a:ext cx="4099559" cy="261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39" y="673099"/>
            <a:ext cx="189103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CC0000"/>
                </a:solidFill>
                <a:latin typeface="Arial"/>
                <a:cs typeface="Arial"/>
              </a:rPr>
              <a:t>Right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Hand</a:t>
            </a:r>
            <a:r>
              <a:rPr dirty="0" sz="2000" spc="-7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CC0000"/>
                </a:solidFill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1993" y="1964245"/>
            <a:ext cx="8424545" cy="3789045"/>
            <a:chOff x="761993" y="1964245"/>
            <a:chExt cx="8424545" cy="3789045"/>
          </a:xfrm>
        </p:grpSpPr>
        <p:sp>
          <p:nvSpPr>
            <p:cNvPr id="4" name="object 4"/>
            <p:cNvSpPr/>
            <p:nvPr/>
          </p:nvSpPr>
          <p:spPr>
            <a:xfrm>
              <a:off x="761993" y="2074164"/>
              <a:ext cx="8423956" cy="3678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43599" y="1969007"/>
              <a:ext cx="3200400" cy="533400"/>
            </a:xfrm>
            <a:custGeom>
              <a:avLst/>
              <a:gdLst/>
              <a:ahLst/>
              <a:cxnLst/>
              <a:rect l="l" t="t" r="r" b="b"/>
              <a:pathLst>
                <a:path w="3200400" h="533400">
                  <a:moveTo>
                    <a:pt x="3200399" y="533399"/>
                  </a:moveTo>
                  <a:lnTo>
                    <a:pt x="3200399" y="0"/>
                  </a:lnTo>
                  <a:lnTo>
                    <a:pt x="0" y="0"/>
                  </a:lnTo>
                  <a:lnTo>
                    <a:pt x="0" y="533399"/>
                  </a:lnTo>
                  <a:lnTo>
                    <a:pt x="3200399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43599" y="1969007"/>
              <a:ext cx="3200400" cy="533400"/>
            </a:xfrm>
            <a:custGeom>
              <a:avLst/>
              <a:gdLst/>
              <a:ahLst/>
              <a:cxnLst/>
              <a:rect l="l" t="t" r="r" b="b"/>
              <a:pathLst>
                <a:path w="3200400" h="533400">
                  <a:moveTo>
                    <a:pt x="0" y="0"/>
                  </a:moveTo>
                  <a:lnTo>
                    <a:pt x="0" y="533399"/>
                  </a:lnTo>
                  <a:lnTo>
                    <a:pt x="3200399" y="533399"/>
                  </a:lnTo>
                  <a:lnTo>
                    <a:pt x="32003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40739" y="1270507"/>
            <a:ext cx="46907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Positive charge </a:t>
            </a:r>
            <a:r>
              <a:rPr dirty="0" sz="2000" spc="-5">
                <a:latin typeface="Arial"/>
                <a:cs typeface="Arial"/>
              </a:rPr>
              <a:t>moving </a:t>
            </a:r>
            <a:r>
              <a:rPr dirty="0" sz="2000">
                <a:latin typeface="Arial"/>
                <a:cs typeface="Arial"/>
              </a:rPr>
              <a:t>in </a:t>
            </a:r>
            <a:r>
              <a:rPr dirty="0" sz="2000" spc="-5">
                <a:latin typeface="Arial"/>
                <a:cs typeface="Arial"/>
              </a:rPr>
              <a:t>magnetic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335">
                <a:latin typeface="Wingdings"/>
                <a:cs typeface="Wingdings"/>
              </a:rPr>
              <a:t>€</a:t>
            </a:r>
            <a:r>
              <a:rPr dirty="0" sz="2000" spc="335">
                <a:latin typeface="Arial"/>
                <a:cs typeface="Arial"/>
              </a:rPr>
              <a:t>direction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5">
                <a:latin typeface="Arial"/>
                <a:cs typeface="Arial"/>
              </a:rPr>
              <a:t>force follows right </a:t>
            </a:r>
            <a:r>
              <a:rPr dirty="0" sz="2000">
                <a:latin typeface="Arial"/>
                <a:cs typeface="Arial"/>
              </a:rPr>
              <a:t>hand  </a:t>
            </a:r>
            <a:r>
              <a:rPr dirty="0" sz="2000" spc="-685">
                <a:latin typeface="Arial"/>
                <a:cs typeface="Arial"/>
              </a:rPr>
              <a:t>rule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2337" y="1270507"/>
            <a:ext cx="3449954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32CC32"/>
                </a:solidFill>
                <a:latin typeface="Arial"/>
                <a:cs typeface="Arial"/>
              </a:rPr>
              <a:t>Negative charge </a:t>
            </a:r>
            <a:r>
              <a:rPr dirty="0" sz="2000" spc="3379">
                <a:latin typeface="Wingdings"/>
                <a:cs typeface="Wingdings"/>
              </a:rPr>
              <a:t>€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F </a:t>
            </a:r>
            <a:r>
              <a:rPr dirty="0" sz="2000" spc="-380">
                <a:latin typeface="Arial"/>
                <a:cs typeface="Arial"/>
              </a:rPr>
              <a:t>direction  </a:t>
            </a:r>
            <a:r>
              <a:rPr dirty="0" sz="2000" spc="-5">
                <a:latin typeface="Arial"/>
                <a:cs typeface="Arial"/>
              </a:rPr>
              <a:t>contrary </a:t>
            </a:r>
            <a:r>
              <a:rPr dirty="0" sz="2000" spc="-10">
                <a:latin typeface="Arial"/>
                <a:cs typeface="Arial"/>
              </a:rPr>
              <a:t>to </a:t>
            </a:r>
            <a:r>
              <a:rPr dirty="0" sz="2000" spc="-5">
                <a:latin typeface="Arial"/>
                <a:cs typeface="Arial"/>
              </a:rPr>
              <a:t>right hand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rule.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0155" y="6172200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7232" y="6172200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94472" y="6111341"/>
            <a:ext cx="13785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600" i="1">
                <a:latin typeface="Times New Roman"/>
                <a:cs typeface="Times New Roman"/>
              </a:rPr>
              <a:t>F </a:t>
            </a:r>
            <a:r>
              <a:rPr dirty="0" sz="2600">
                <a:latin typeface="Symbol"/>
                <a:cs typeface="Symbol"/>
              </a:rPr>
              <a:t></a:t>
            </a:r>
            <a:r>
              <a:rPr dirty="0" sz="2600">
                <a:latin typeface="Times New Roman"/>
                <a:cs typeface="Times New Roman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q</a:t>
            </a:r>
            <a:r>
              <a:rPr dirty="0" sz="2600" spc="-440" i="1">
                <a:latin typeface="Times New Roman"/>
                <a:cs typeface="Times New Roman"/>
              </a:rPr>
              <a:t> </a:t>
            </a:r>
            <a:r>
              <a:rPr dirty="0" sz="2600" spc="-20" i="1">
                <a:latin typeface="Times New Roman"/>
                <a:cs typeface="Times New Roman"/>
              </a:rPr>
              <a:t>vB</a:t>
            </a:r>
            <a:r>
              <a:rPr dirty="0" baseline="-24074" sz="2250" spc="-30">
                <a:latin typeface="Symbol"/>
                <a:cs typeface="Symbol"/>
              </a:rPr>
              <a:t></a:t>
            </a:r>
            <a:endParaRPr baseline="-24074" sz="22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6689" y="6057999"/>
            <a:ext cx="44583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7720" marR="30480" indent="-770255">
              <a:lnSpc>
                <a:spcPct val="150000"/>
              </a:lnSpc>
              <a:spcBef>
                <a:spcPts val="100"/>
              </a:spcBef>
              <a:tabLst>
                <a:tab pos="827405" algn="l"/>
              </a:tabLst>
            </a:pP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Units:</a:t>
            </a:r>
            <a:r>
              <a:rPr dirty="0" sz="2000" spc="-5">
                <a:latin typeface="Arial"/>
                <a:cs typeface="Arial"/>
              </a:rPr>
              <a:t>		</a:t>
            </a:r>
            <a:r>
              <a:rPr dirty="0" sz="2000">
                <a:latin typeface="Arial"/>
                <a:cs typeface="Arial"/>
              </a:rPr>
              <a:t>1 </a:t>
            </a:r>
            <a:r>
              <a:rPr dirty="0" sz="2000" spc="-5">
                <a:latin typeface="Arial"/>
                <a:cs typeface="Arial"/>
              </a:rPr>
              <a:t>Tesla </a:t>
            </a:r>
            <a:r>
              <a:rPr dirty="0" sz="2000">
                <a:latin typeface="Arial"/>
                <a:cs typeface="Arial"/>
              </a:rPr>
              <a:t>= 1 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>
                <a:latin typeface="Arial"/>
                <a:cs typeface="Arial"/>
              </a:rPr>
              <a:t>s / </a:t>
            </a:r>
            <a:r>
              <a:rPr dirty="0" sz="2000" spc="5">
                <a:latin typeface="Arial"/>
                <a:cs typeface="Arial"/>
              </a:rPr>
              <a:t>C m </a:t>
            </a:r>
            <a:r>
              <a:rPr dirty="0" sz="2000">
                <a:latin typeface="Arial"/>
                <a:cs typeface="Arial"/>
              </a:rPr>
              <a:t>= 1 N/A</a:t>
            </a:r>
            <a:r>
              <a:rPr dirty="0" sz="2000" spc="-21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m  </a:t>
            </a:r>
            <a:r>
              <a:rPr dirty="0" sz="2000">
                <a:latin typeface="Arial"/>
                <a:cs typeface="Arial"/>
              </a:rPr>
              <a:t>1 </a:t>
            </a:r>
            <a:r>
              <a:rPr dirty="0" sz="2000" spc="-5">
                <a:latin typeface="Arial"/>
                <a:cs typeface="Arial"/>
              </a:rPr>
              <a:t>Gauss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-5">
                <a:latin typeface="Arial"/>
                <a:cs typeface="Arial"/>
              </a:rPr>
              <a:t>10</a:t>
            </a:r>
            <a:r>
              <a:rPr dirty="0" baseline="25641" sz="1950" spc="-7">
                <a:latin typeface="Arial"/>
                <a:cs typeface="Arial"/>
              </a:rPr>
              <a:t>-4</a:t>
            </a:r>
            <a:r>
              <a:rPr dirty="0" baseline="25641" sz="1950" spc="-89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</dc:creator>
  <dc:title>Microsoft PowerPoint - Chap27_PHY2049.ppt</dc:title>
  <dcterms:created xsi:type="dcterms:W3CDTF">2021-02-02T14:55:37Z</dcterms:created>
  <dcterms:modified xsi:type="dcterms:W3CDTF">2021-02-02T14:55:37Z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2010-03-23T00:00:00Z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2021-02-02T00:00:00Z</vt:filetime>
  </property>
</Properties>
</file>